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26"/>
  </p:notesMasterIdLst>
  <p:sldIdLst>
    <p:sldId id="263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</p:sldIdLst>
  <p:sldSz cx="9144000" cy="5143500" type="screen16x9"/>
  <p:notesSz cx="6858000" cy="9144000"/>
  <p:embeddedFontLst>
    <p:embeddedFont>
      <p:font typeface="Source Sans 3" panose="020B0303030403020204" pitchFamily="34" charset="0"/>
      <p:regular r:id="rId27"/>
      <p:bold r:id="rId28"/>
      <p:italic r:id="rId29"/>
      <p:boldItalic r:id="rId30"/>
    </p:embeddedFont>
    <p:embeddedFont>
      <p:font typeface="Source Sans Pro" panose="020B0503030403020204" pitchFamily="34" charset="0"/>
      <p:regular r:id="rId31"/>
      <p:bold r:id="rId32"/>
      <p:italic r:id="rId33"/>
      <p:boldItalic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4B9F149-CE47-44EB-9B4F-70B1A5D21D17}">
  <a:tblStyle styleId="{14B9F149-CE47-44EB-9B4F-70B1A5D21D1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68"/>
  </p:normalViewPr>
  <p:slideViewPr>
    <p:cSldViewPr snapToGrid="0">
      <p:cViewPr varScale="1">
        <p:scale>
          <a:sx n="141" d="100"/>
          <a:sy n="141" d="100"/>
        </p:scale>
        <p:origin x="704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d8213c96cf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d8213c96cf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d8213c96cf_1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g3d8213c96cf_1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d8213c96cf_1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3d8213c96cf_1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d8213c96cf_1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3d8213c96cf_1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d8213c96cf_1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3d8213c96cf_1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3d8213c96cf_1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3d8213c96cf_1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d8213c96cf_1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d8213c96cf_1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d8213c96cf_1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3d8213c96cf_1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3d8213c96cf_1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g3d8213c96cf_1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3d8213c96cf_1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3d8213c96cf_1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3d8213c96cf_1_1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g3d8213c96cf_1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d8213c96cf_1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7" name="Google Shape;117;g3d8213c96cf_1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3d8213c96cf_1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3d8213c96cf_1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3d8213c96cf_1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3d8213c96cf_1_1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3d8213c96cf_1_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3d8213c96cf_1_1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3d8213c96cf_1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8" name="Google Shape;278;g3d8213c96cf_1_1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g3d8213c96cf_1_14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3d84063c4ad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3d84063c4ad_1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d8213c96cf_1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3" name="Google Shape;123;g3d8213c96cf_1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d8213c96cf_1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d8213c96cf_1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d8213c96cf_1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3d8213c96cf_1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d8213c96cf_1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6" name="Google Shape;146;g3d8213c96cf_1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3d8213c96cf_1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2" name="Google Shape;152;g3d8213c96cf_1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d8213c96cf_1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g3d8213c96cf_1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d8213c96cf_1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5" name="Google Shape;165;g3d8213c96cf_1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1" y="744575"/>
            <a:ext cx="7670400" cy="205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4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6608100" y="3450050"/>
            <a:ext cx="22242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81933" y="4749892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81933" y="4749892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81933" y="4749892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with sub">
  <p:cSld name="TITLE_AND_BODY_1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791338"/>
            <a:ext cx="8520600" cy="27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sldNum" idx="12"/>
          </p:nvPr>
        </p:nvSpPr>
        <p:spPr>
          <a:xfrm>
            <a:off x="8481933" y="4749892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ubTitle" idx="2"/>
          </p:nvPr>
        </p:nvSpPr>
        <p:spPr>
          <a:xfrm>
            <a:off x="311700" y="1017725"/>
            <a:ext cx="6083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body" idx="1"/>
          </p:nvPr>
        </p:nvSpPr>
        <p:spPr>
          <a:xfrm>
            <a:off x="311700" y="1432150"/>
            <a:ext cx="3999900" cy="313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body" idx="2"/>
          </p:nvPr>
        </p:nvSpPr>
        <p:spPr>
          <a:xfrm>
            <a:off x="4832400" y="1432075"/>
            <a:ext cx="3999900" cy="313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sldNum" idx="12"/>
          </p:nvPr>
        </p:nvSpPr>
        <p:spPr>
          <a:xfrm>
            <a:off x="8481933" y="4749892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 with sub">
  <p:cSld name="TITLE_ONLY_1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sldNum" idx="12"/>
          </p:nvPr>
        </p:nvSpPr>
        <p:spPr>
          <a:xfrm>
            <a:off x="8481933" y="4749892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ubTitle" idx="1"/>
          </p:nvPr>
        </p:nvSpPr>
        <p:spPr>
          <a:xfrm>
            <a:off x="311700" y="1017725"/>
            <a:ext cx="5637900" cy="50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>
            <a:spLocks noGrp="1"/>
          </p:cNvSpPr>
          <p:nvPr>
            <p:ph type="sldNum" idx="12"/>
          </p:nvPr>
        </p:nvSpPr>
        <p:spPr>
          <a:xfrm>
            <a:off x="8481933" y="4749892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1" type="obj">
  <p:cSld name="OBJEC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>
            <a:spLocks noGrp="1"/>
          </p:cNvSpPr>
          <p:nvPr>
            <p:ph type="title"/>
          </p:nvPr>
        </p:nvSpPr>
        <p:spPr>
          <a:xfrm>
            <a:off x="296141" y="273844"/>
            <a:ext cx="8219400" cy="10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body" idx="1"/>
          </p:nvPr>
        </p:nvSpPr>
        <p:spPr>
          <a:xfrm>
            <a:off x="296141" y="1376592"/>
            <a:ext cx="82194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619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10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7426E"/>
              </a:buClr>
              <a:buSzPts val="3200"/>
              <a:buFont typeface="Source Sans Pro"/>
              <a:buNone/>
              <a:defRPr sz="3200" b="1">
                <a:solidFill>
                  <a:srgbClr val="07426E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Source Sans Pro"/>
              <a:buChar char="●"/>
              <a:defRPr sz="1800">
                <a:solidFill>
                  <a:srgbClr val="595959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Source Sans Pro"/>
              <a:buChar char="○"/>
              <a:defRPr>
                <a:solidFill>
                  <a:srgbClr val="595959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Source Sans Pro"/>
              <a:buChar char="■"/>
              <a:defRPr>
                <a:solidFill>
                  <a:srgbClr val="595959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Source Sans Pro"/>
              <a:buChar char="●"/>
              <a:defRPr>
                <a:solidFill>
                  <a:srgbClr val="595959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Source Sans Pro"/>
              <a:buChar char="○"/>
              <a:defRPr>
                <a:solidFill>
                  <a:srgbClr val="595959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Source Sans Pro"/>
              <a:buChar char="■"/>
              <a:defRPr>
                <a:solidFill>
                  <a:srgbClr val="595959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Source Sans Pro"/>
              <a:buChar char="●"/>
              <a:defRPr>
                <a:solidFill>
                  <a:srgbClr val="595959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Source Sans Pro"/>
              <a:buChar char="○"/>
              <a:defRPr>
                <a:solidFill>
                  <a:srgbClr val="595959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Source Sans Pro"/>
              <a:buChar char="■"/>
              <a:defRPr>
                <a:solidFill>
                  <a:srgbClr val="595959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81933" y="4749892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5" r:id="rId6"/>
    <p:sldLayoutId id="2147483656" r:id="rId7"/>
    <p:sldLayoutId id="2147483657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pixabay.com/?utm_source=link-attribution&amp;utm_medium=referral&amp;utm_campaign=image&amp;utm_content=1421411" TargetMode="External"/><Relationship Id="rId4" Type="http://schemas.openxmlformats.org/officeDocument/2006/relationships/hyperlink" Target="https://pixabay.com/users/moteoo-466065/?utm_source=link-attribution&amp;utm_medium=referral&amp;utm_campaign=image&amp;utm_content=1421411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ufind.univie.ac.at/de/course.html?lv=340151&amp;semester=2026S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mtbl.univie.ac.at/storage/media/mtbl02/2023_2024/2023_2024_144.pdf" TargetMode="External"/><Relationship Id="rId4" Type="http://schemas.openxmlformats.org/officeDocument/2006/relationships/hyperlink" Target="https://transvienna.univie.ac.at/fileadmin/user_upload/z_translationswiss/Studium/Curricula/Curriculum-BA_2020.pdf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1"/>
          <p:cNvSpPr txBox="1">
            <a:spLocks noGrp="1"/>
          </p:cNvSpPr>
          <p:nvPr>
            <p:ph type="ctrTitle"/>
          </p:nvPr>
        </p:nvSpPr>
        <p:spPr>
          <a:xfrm>
            <a:off x="311701" y="744575"/>
            <a:ext cx="7670400" cy="205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3800" dirty="0"/>
              <a:t>What Is a Curriculum, Really? Aligning Curriculum Realities with CLARIN Integration</a:t>
            </a:r>
            <a:endParaRPr sz="3800" dirty="0"/>
          </a:p>
        </p:txBody>
      </p:sp>
      <p:sp>
        <p:nvSpPr>
          <p:cNvPr id="113" name="Google Shape;113;p21"/>
          <p:cNvSpPr txBox="1">
            <a:spLocks noGrp="1"/>
          </p:cNvSpPr>
          <p:nvPr>
            <p:ph type="subTitle" idx="1"/>
          </p:nvPr>
        </p:nvSpPr>
        <p:spPr>
          <a:xfrm>
            <a:off x="311700" y="3384775"/>
            <a:ext cx="7113000" cy="73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3000" b="1"/>
              <a:t>Vesna Lušicky</a:t>
            </a:r>
            <a:endParaRPr sz="3000" b="1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3000" b="1"/>
              <a:t>University of Vienna</a:t>
            </a:r>
            <a:endParaRPr sz="3000"/>
          </a:p>
        </p:txBody>
      </p:sp>
      <p:sp>
        <p:nvSpPr>
          <p:cNvPr id="114" name="Google Shape;114;p21"/>
          <p:cNvSpPr txBox="1"/>
          <p:nvPr/>
        </p:nvSpPr>
        <p:spPr>
          <a:xfrm>
            <a:off x="6723100" y="3576950"/>
            <a:ext cx="20886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 13:15 - 13:45</a:t>
            </a:r>
            <a:endParaRPr sz="240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GB"/>
              <a:t>What is underneath the surface?</a:t>
            </a:r>
            <a:endParaRPr/>
          </a:p>
        </p:txBody>
      </p:sp>
      <p:pic>
        <p:nvPicPr>
          <p:cNvPr id="174" name="Google Shape;174;p30" descr="A iceberg in the water&#10;&#10;Description automatically generated"/>
          <p:cNvPicPr preferRelativeResize="0"/>
          <p:nvPr/>
        </p:nvPicPr>
        <p:blipFill rotWithShape="1">
          <a:blip r:embed="rId3">
            <a:alphaModFix amt="50000"/>
          </a:blip>
          <a:srcRect l="15863" t="980" r="4265"/>
          <a:stretch/>
        </p:blipFill>
        <p:spPr>
          <a:xfrm>
            <a:off x="5158375" y="1408525"/>
            <a:ext cx="3673925" cy="295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30"/>
          <p:cNvSpPr txBox="1">
            <a:spLocks noGrp="1"/>
          </p:cNvSpPr>
          <p:nvPr>
            <p:ph type="body" idx="2"/>
          </p:nvPr>
        </p:nvSpPr>
        <p:spPr>
          <a:xfrm>
            <a:off x="311700" y="1186075"/>
            <a:ext cx="4911600" cy="33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889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8108"/>
              <a:buNone/>
            </a:pPr>
            <a:r>
              <a:rPr lang="en-GB">
                <a:latin typeface="Source Sans Pro"/>
                <a:ea typeface="Source Sans Pro"/>
                <a:cs typeface="Source Sans Pro"/>
                <a:sym typeface="Source Sans Pro"/>
              </a:rPr>
              <a:t>Official curriculum</a:t>
            </a:r>
            <a:endParaRPr/>
          </a:p>
          <a:p>
            <a:pPr marL="91440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8108"/>
              <a:buChar char="○"/>
            </a:pPr>
            <a:r>
              <a:rPr lang="en-GB"/>
              <a:t>Learning outcomes</a:t>
            </a:r>
            <a:endParaRPr/>
          </a:p>
          <a:p>
            <a:pPr marL="91440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8108"/>
              <a:buChar char="○"/>
            </a:pPr>
            <a:r>
              <a:rPr lang="en-GB"/>
              <a:t>Module descriptions</a:t>
            </a:r>
            <a:endParaRPr/>
          </a:p>
          <a:p>
            <a:pPr marL="91440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8108"/>
              <a:buChar char="○"/>
            </a:pPr>
            <a:r>
              <a:rPr lang="en-GB"/>
              <a:t>Study regulations</a:t>
            </a:r>
            <a:endParaRPr/>
          </a:p>
          <a:p>
            <a:pPr marL="8890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8108"/>
              <a:buNone/>
            </a:pPr>
            <a:r>
              <a:rPr lang="en-GB">
                <a:latin typeface="Source Sans Pro"/>
                <a:ea typeface="Source Sans Pro"/>
                <a:cs typeface="Source Sans Pro"/>
                <a:sym typeface="Source Sans Pro"/>
              </a:rPr>
              <a:t>Hidden curriculum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SzPct val="108108"/>
              <a:buChar char="○"/>
            </a:pPr>
            <a:r>
              <a:rPr lang="en-GB"/>
              <a:t>Stakeholder expectations and values</a:t>
            </a:r>
            <a:endParaRPr/>
          </a:p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SzPct val="108108"/>
              <a:buChar char="○"/>
            </a:pPr>
            <a:r>
              <a:rPr lang="en-GB"/>
              <a:t>Technological developments</a:t>
            </a:r>
            <a:endParaRPr/>
          </a:p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SzPct val="108108"/>
              <a:buChar char="○"/>
            </a:pPr>
            <a:r>
              <a:rPr lang="en-GB"/>
              <a:t>Disciplinary norms</a:t>
            </a:r>
            <a:endParaRPr/>
          </a:p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SzPct val="108108"/>
              <a:buChar char="○"/>
            </a:pPr>
            <a:r>
              <a:rPr lang="en-GB"/>
              <a:t>Time pressure and workload realities</a:t>
            </a:r>
            <a:endParaRPr/>
          </a:p>
        </p:txBody>
      </p:sp>
      <p:sp>
        <p:nvSpPr>
          <p:cNvPr id="176" name="Google Shape;176;p30"/>
          <p:cNvSpPr txBox="1"/>
          <p:nvPr/>
        </p:nvSpPr>
        <p:spPr>
          <a:xfrm>
            <a:off x="5158375" y="4407725"/>
            <a:ext cx="39999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59595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Image by </a:t>
            </a:r>
            <a:r>
              <a:rPr lang="en-GB" sz="1000">
                <a:solidFill>
                  <a:srgbClr val="595959"/>
                </a:solidFill>
                <a:uFill>
                  <a:noFill/>
                </a:uFill>
                <a:latin typeface="Source Sans Pro"/>
                <a:ea typeface="Source Sans Pro"/>
                <a:cs typeface="Source Sans Pro"/>
                <a:sym typeface="Source Sans Pr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MoteOo</a:t>
            </a:r>
            <a:r>
              <a:rPr lang="en-GB" sz="1000">
                <a:solidFill>
                  <a:srgbClr val="59595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from </a:t>
            </a:r>
            <a:r>
              <a:rPr lang="en-GB" sz="1000">
                <a:solidFill>
                  <a:srgbClr val="595959"/>
                </a:solidFill>
                <a:uFill>
                  <a:noFill/>
                </a:uFill>
                <a:latin typeface="Source Sans Pro"/>
                <a:ea typeface="Source Sans Pro"/>
                <a:cs typeface="Source Sans Pro"/>
                <a:sym typeface="Source Sans Pr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Pixabay</a:t>
            </a:r>
            <a:endParaRPr sz="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Stakeholders shape curricula</a:t>
            </a:r>
            <a:endParaRPr/>
          </a:p>
        </p:txBody>
      </p:sp>
      <p:sp>
        <p:nvSpPr>
          <p:cNvPr id="182" name="Google Shape;182;p31"/>
          <p:cNvSpPr txBox="1">
            <a:spLocks noGrp="1"/>
          </p:cNvSpPr>
          <p:nvPr>
            <p:ph type="body" idx="1"/>
          </p:nvPr>
        </p:nvSpPr>
        <p:spPr>
          <a:xfrm>
            <a:off x="311700" y="1163275"/>
            <a:ext cx="4260300" cy="359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75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solidFill>
                  <a:schemeClr val="dk2"/>
                </a:solidFill>
              </a:rPr>
              <a:t>Internal</a:t>
            </a:r>
            <a:endParaRPr b="1">
              <a:solidFill>
                <a:schemeClr val="dk2"/>
              </a:solidFill>
            </a:endParaRPr>
          </a:p>
          <a:p>
            <a:pPr marL="457200" lvl="0" indent="-336868" algn="l" rtl="0">
              <a:lnSpc>
                <a:spcPct val="142857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●"/>
            </a:pPr>
            <a:r>
              <a:rPr lang="en-GB">
                <a:solidFill>
                  <a:schemeClr val="dk2"/>
                </a:solidFill>
              </a:rPr>
              <a:t>University leadership: funding parameters, admission rules</a:t>
            </a:r>
            <a:endParaRPr>
              <a:solidFill>
                <a:schemeClr val="dk2"/>
              </a:solidFill>
            </a:endParaRPr>
          </a:p>
          <a:p>
            <a:pPr marL="457200" lvl="0" indent="-336868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Char char="●"/>
            </a:pPr>
            <a:r>
              <a:rPr lang="en-GB">
                <a:solidFill>
                  <a:schemeClr val="dk2"/>
                </a:solidFill>
              </a:rPr>
              <a:t>Faculty: research priorities, teaching load constraints</a:t>
            </a:r>
            <a:endParaRPr>
              <a:solidFill>
                <a:schemeClr val="dk2"/>
              </a:solidFill>
            </a:endParaRPr>
          </a:p>
          <a:p>
            <a:pPr marL="457200" lvl="0" indent="-336868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Char char="●"/>
            </a:pPr>
            <a:r>
              <a:rPr lang="en-GB">
                <a:solidFill>
                  <a:schemeClr val="dk2"/>
                </a:solidFill>
              </a:rPr>
              <a:t>Educators: disciplinary norms and traditions, pedagogical and professional beliefs</a:t>
            </a:r>
            <a:endParaRPr>
              <a:solidFill>
                <a:schemeClr val="dk2"/>
              </a:solidFill>
            </a:endParaRPr>
          </a:p>
          <a:p>
            <a:pPr marL="457200" lvl="0" indent="-336868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Char char="●"/>
            </a:pPr>
            <a:r>
              <a:rPr lang="en-GB">
                <a:solidFill>
                  <a:schemeClr val="dk2"/>
                </a:solidFill>
              </a:rPr>
              <a:t>Students: employability, autonomy, flexibility</a:t>
            </a:r>
            <a:endParaRPr/>
          </a:p>
        </p:txBody>
      </p:sp>
      <p:sp>
        <p:nvSpPr>
          <p:cNvPr id="183" name="Google Shape;183;p31"/>
          <p:cNvSpPr txBox="1">
            <a:spLocks noGrp="1"/>
          </p:cNvSpPr>
          <p:nvPr>
            <p:ph type="body" idx="2"/>
          </p:nvPr>
        </p:nvSpPr>
        <p:spPr>
          <a:xfrm>
            <a:off x="4832400" y="1163275"/>
            <a:ext cx="3999900" cy="359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7500" lnSpcReduction="20000"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solidFill>
                  <a:schemeClr val="dk2"/>
                </a:solidFill>
              </a:rPr>
              <a:t>External</a:t>
            </a:r>
            <a:endParaRPr b="1">
              <a:solidFill>
                <a:schemeClr val="dk2"/>
              </a:solidFill>
            </a:endParaRPr>
          </a:p>
          <a:p>
            <a:pPr marL="457200" lvl="0" indent="-336868" algn="l" rtl="0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●"/>
            </a:pPr>
            <a:r>
              <a:rPr lang="en-GB">
                <a:solidFill>
                  <a:schemeClr val="dk2"/>
                </a:solidFill>
              </a:rPr>
              <a:t>EHEA: mobility, academic freedom, democratic participation</a:t>
            </a:r>
            <a:endParaRPr>
              <a:solidFill>
                <a:schemeClr val="dk2"/>
              </a:solidFill>
            </a:endParaRPr>
          </a:p>
          <a:p>
            <a:pPr marL="457200" lvl="0" indent="-336868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Char char="●"/>
            </a:pPr>
            <a:r>
              <a:rPr lang="en-GB">
                <a:solidFill>
                  <a:schemeClr val="dk2"/>
                </a:solidFill>
              </a:rPr>
              <a:t>Policy-makers: funding logics, access policies</a:t>
            </a:r>
            <a:endParaRPr>
              <a:solidFill>
                <a:schemeClr val="dk2"/>
              </a:solidFill>
            </a:endParaRPr>
          </a:p>
          <a:p>
            <a:pPr marL="457200" lvl="0" indent="-336868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Char char="●"/>
            </a:pPr>
            <a:r>
              <a:rPr lang="en-GB">
                <a:solidFill>
                  <a:schemeClr val="dk2"/>
                </a:solidFill>
              </a:rPr>
              <a:t>Professional associations: professional ethics, employability, market alignment</a:t>
            </a:r>
            <a:endParaRPr>
              <a:solidFill>
                <a:schemeClr val="dk2"/>
              </a:solidFill>
            </a:endParaRPr>
          </a:p>
          <a:p>
            <a:pPr marL="457200" lvl="0" indent="-336868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Char char="●"/>
            </a:pPr>
            <a:r>
              <a:rPr lang="en-GB">
                <a:solidFill>
                  <a:schemeClr val="dk2"/>
                </a:solidFill>
              </a:rPr>
              <a:t>EU training initiatives (EMT, EMCI): competence models, quality assurance, technology integration</a:t>
            </a:r>
            <a:endParaRPr>
              <a:solidFill>
                <a:schemeClr val="dk2"/>
              </a:solidFill>
            </a:endParaRPr>
          </a:p>
          <a:p>
            <a:pPr marL="457200" lvl="0" indent="-336868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Char char="●"/>
            </a:pPr>
            <a:r>
              <a:rPr lang="en-GB">
                <a:solidFill>
                  <a:schemeClr val="dk2"/>
                </a:solidFill>
              </a:rPr>
              <a:t>Other: e.g., CLARIN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184" name="Google Shape;184;p31"/>
          <p:cNvSpPr txBox="1"/>
          <p:nvPr/>
        </p:nvSpPr>
        <p:spPr>
          <a:xfrm>
            <a:off x="5063675" y="4425000"/>
            <a:ext cx="39999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6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(Lušicky &amp; Iacono 2027)</a:t>
            </a:r>
            <a:endParaRPr sz="12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Curricula are value-laden</a:t>
            </a:r>
            <a:endParaRPr/>
          </a:p>
        </p:txBody>
      </p:sp>
      <p:sp>
        <p:nvSpPr>
          <p:cNvPr id="190" name="Google Shape;190;p3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</a:pPr>
            <a:r>
              <a:rPr lang="en-GB" sz="2150">
                <a:solidFill>
                  <a:schemeClr val="dk2"/>
                </a:solidFill>
              </a:rPr>
              <a:t>Curricula reflect what is considered important, legitimate, and desirable.</a:t>
            </a:r>
            <a:endParaRPr sz="2150">
              <a:solidFill>
                <a:schemeClr val="dk2"/>
              </a:solidFill>
            </a:endParaRPr>
          </a:p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</a:pPr>
            <a:r>
              <a:rPr lang="en-GB" sz="2150">
                <a:solidFill>
                  <a:schemeClr val="dk2"/>
                </a:solidFill>
              </a:rPr>
              <a:t>Values may be:</a:t>
            </a:r>
            <a:endParaRPr sz="2150">
              <a:solidFill>
                <a:schemeClr val="dk2"/>
              </a:solidFill>
            </a:endParaRPr>
          </a:p>
          <a:p>
            <a: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</a:pPr>
            <a:r>
              <a:rPr lang="en-GB" sz="2150" b="1">
                <a:solidFill>
                  <a:schemeClr val="dk2"/>
                </a:solidFill>
              </a:rPr>
              <a:t>explicit</a:t>
            </a:r>
            <a:r>
              <a:rPr lang="en-GB" sz="2150">
                <a:solidFill>
                  <a:schemeClr val="dk2"/>
                </a:solidFill>
              </a:rPr>
              <a:t> (acts, policies, competence frameworks) or </a:t>
            </a:r>
            <a:endParaRPr sz="2150">
              <a:solidFill>
                <a:schemeClr val="dk2"/>
              </a:solidFill>
            </a:endParaRPr>
          </a:p>
          <a:p>
            <a: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</a:pPr>
            <a:r>
              <a:rPr lang="en-GB" sz="2150" b="1">
                <a:solidFill>
                  <a:schemeClr val="dk2"/>
                </a:solidFill>
              </a:rPr>
              <a:t>implicit</a:t>
            </a:r>
            <a:r>
              <a:rPr lang="en-GB" sz="2150">
                <a:solidFill>
                  <a:schemeClr val="dk2"/>
                </a:solidFill>
              </a:rPr>
              <a:t> (hidden curricula).</a:t>
            </a:r>
            <a:endParaRPr sz="2150">
              <a:solidFill>
                <a:schemeClr val="dk2"/>
              </a:solidFill>
            </a:endParaRPr>
          </a:p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</a:pPr>
            <a:r>
              <a:rPr lang="en-GB" sz="2150">
                <a:solidFill>
                  <a:schemeClr val="dk2"/>
                </a:solidFill>
              </a:rPr>
              <a:t>Different values coexist and compete.</a:t>
            </a:r>
            <a:endParaRPr sz="105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91" name="Google Shape;191;p32"/>
          <p:cNvSpPr txBox="1"/>
          <p:nvPr/>
        </p:nvSpPr>
        <p:spPr>
          <a:xfrm>
            <a:off x="5063675" y="4299550"/>
            <a:ext cx="3999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(Kearns 2012; Lušicky &amp; Iacono 2027)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Habitus: How hidden curricula become durable </a:t>
            </a:r>
            <a:endParaRPr/>
          </a:p>
        </p:txBody>
      </p:sp>
      <p:sp>
        <p:nvSpPr>
          <p:cNvPr id="197" name="Google Shape;197;p33"/>
          <p:cNvSpPr txBox="1">
            <a:spLocks noGrp="1"/>
          </p:cNvSpPr>
          <p:nvPr>
            <p:ph type="body" idx="1"/>
          </p:nvPr>
        </p:nvSpPr>
        <p:spPr>
          <a:xfrm>
            <a:off x="311700" y="1231700"/>
            <a:ext cx="8520600" cy="333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20000"/>
          </a:bodyPr>
          <a:lstStyle/>
          <a:p>
            <a:pPr marL="457200" marR="0" lvl="0" indent="-368300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</a:pPr>
            <a:r>
              <a:rPr lang="en-GB">
                <a:solidFill>
                  <a:schemeClr val="dk2"/>
                </a:solidFill>
              </a:rPr>
              <a:t>Educators and students internalise values (priorities) from official and hidden curricula:</a:t>
            </a:r>
            <a:endParaRPr>
              <a:solidFill>
                <a:schemeClr val="dk2"/>
              </a:solidFill>
            </a:endParaRPr>
          </a:p>
          <a:p>
            <a:pPr marL="914400" lvl="1" indent="-342900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GB" sz="1800">
                <a:solidFill>
                  <a:schemeClr val="dk2"/>
                </a:solidFill>
              </a:rPr>
              <a:t>What university teaching is for</a:t>
            </a:r>
            <a:endParaRPr sz="1800">
              <a:solidFill>
                <a:schemeClr val="dk2"/>
              </a:solidFill>
            </a:endParaRPr>
          </a:p>
          <a:p>
            <a:pPr marL="914400" lvl="1" indent="-342900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GB" sz="1800">
                <a:solidFill>
                  <a:schemeClr val="dk2"/>
                </a:solidFill>
              </a:rPr>
              <a:t>Legitimacy of knowledge</a:t>
            </a:r>
            <a:endParaRPr sz="1800">
              <a:solidFill>
                <a:schemeClr val="dk2"/>
              </a:solidFill>
            </a:endParaRPr>
          </a:p>
          <a:p>
            <a:pPr marL="914400" lvl="1" indent="-342900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GB" sz="1800">
                <a:solidFill>
                  <a:schemeClr val="dk2"/>
                </a:solidFill>
              </a:rPr>
              <a:t>What counts as ‘useful’</a:t>
            </a:r>
            <a:endParaRPr sz="1800">
              <a:solidFill>
                <a:schemeClr val="dk2"/>
              </a:solidFill>
            </a:endParaRPr>
          </a:p>
          <a:p>
            <a:pPr marL="914400" lvl="1" indent="-342900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GB" sz="1800">
                <a:solidFill>
                  <a:schemeClr val="dk2"/>
                </a:solidFill>
              </a:rPr>
              <a:t>What counts as ‘real learning’</a:t>
            </a:r>
            <a:endParaRPr sz="1800">
              <a:solidFill>
                <a:schemeClr val="dk2"/>
              </a:solidFill>
            </a:endParaRPr>
          </a:p>
          <a:p>
            <a:pPr marL="914400" marR="0" lvl="1" indent="-342900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GB" sz="1800">
                <a:solidFill>
                  <a:schemeClr val="dk2"/>
                </a:solidFill>
              </a:rPr>
              <a:t>Value of research vs. practice</a:t>
            </a:r>
            <a:endParaRPr sz="1800">
              <a:solidFill>
                <a:schemeClr val="dk2"/>
              </a:solidFill>
            </a:endParaRPr>
          </a:p>
          <a:p>
            <a:pPr marL="914400" marR="0" lvl="1" indent="-342900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GB" sz="1800">
                <a:solidFill>
                  <a:schemeClr val="dk2"/>
                </a:solidFill>
              </a:rPr>
              <a:t>Technology optimism vs. scepticism</a:t>
            </a:r>
            <a:endParaRPr sz="1800">
              <a:solidFill>
                <a:schemeClr val="dk2"/>
              </a:solidFill>
            </a:endParaRPr>
          </a:p>
          <a:p>
            <a:pPr marL="914400" marR="0" lvl="1" indent="-342900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GB" sz="1800">
                <a:solidFill>
                  <a:schemeClr val="dk2"/>
                </a:solidFill>
              </a:rPr>
              <a:t>Disciplinary norms</a:t>
            </a:r>
            <a:endParaRPr sz="1800"/>
          </a:p>
        </p:txBody>
      </p:sp>
      <p:sp>
        <p:nvSpPr>
          <p:cNvPr id="198" name="Google Shape;198;p33"/>
          <p:cNvSpPr txBox="1"/>
          <p:nvPr/>
        </p:nvSpPr>
        <p:spPr>
          <a:xfrm>
            <a:off x="5063675" y="4299550"/>
            <a:ext cx="39999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6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(Lušicky &amp; Iacono 2027)</a:t>
            </a:r>
            <a:endParaRPr sz="16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Students’ habitus: Example from past integration</a:t>
            </a:r>
            <a:endParaRPr/>
          </a:p>
        </p:txBody>
      </p:sp>
      <p:sp>
        <p:nvSpPr>
          <p:cNvPr id="204" name="Google Shape;204;p3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GB"/>
              <a:t>Selection criteria for LRs by Translations Studies students</a:t>
            </a:r>
            <a:endParaRPr/>
          </a:p>
        </p:txBody>
      </p:sp>
      <p:pic>
        <p:nvPicPr>
          <p:cNvPr id="205" name="Google Shape;205;p34" title="Lusicky_2017_LRs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83650" y="1759400"/>
            <a:ext cx="5176701" cy="2711225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34"/>
          <p:cNvSpPr txBox="1"/>
          <p:nvPr/>
        </p:nvSpPr>
        <p:spPr>
          <a:xfrm>
            <a:off x="5832300" y="4356575"/>
            <a:ext cx="30000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6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(Lušicky &amp; Wissik 2016)</a:t>
            </a:r>
            <a:endParaRPr sz="1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(Mis)alignment of integration</a:t>
            </a:r>
            <a:endParaRPr/>
          </a:p>
        </p:txBody>
      </p:sp>
      <p:sp>
        <p:nvSpPr>
          <p:cNvPr id="212" name="Google Shape;212;p3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GB"/>
              <a:t>Expectations of students towards VLO</a:t>
            </a:r>
            <a:endParaRPr/>
          </a:p>
        </p:txBody>
      </p:sp>
      <p:pic>
        <p:nvPicPr>
          <p:cNvPr id="213" name="Google Shape;213;p35" title="Lusicky-Wissik_2016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8325" y="1723925"/>
            <a:ext cx="7708550" cy="2712475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35"/>
          <p:cNvSpPr txBox="1"/>
          <p:nvPr/>
        </p:nvSpPr>
        <p:spPr>
          <a:xfrm>
            <a:off x="5832300" y="4356575"/>
            <a:ext cx="30000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6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(Lušicky &amp; Wissik 2016)</a:t>
            </a:r>
            <a:endParaRPr sz="1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Reality check: What integration can — and cannot — do</a:t>
            </a:r>
            <a:endParaRPr/>
          </a:p>
        </p:txBody>
      </p:sp>
      <p:sp>
        <p:nvSpPr>
          <p:cNvPr id="220" name="Google Shape;220;p36"/>
          <p:cNvSpPr txBox="1">
            <a:spLocks noGrp="1"/>
          </p:cNvSpPr>
          <p:nvPr>
            <p:ph type="body" idx="1"/>
          </p:nvPr>
        </p:nvSpPr>
        <p:spPr>
          <a:xfrm>
            <a:off x="311700" y="1432150"/>
            <a:ext cx="3999900" cy="313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2"/>
                </a:solidFill>
              </a:rPr>
              <a:t>Cannot</a:t>
            </a:r>
            <a:r>
              <a:rPr lang="en-GB"/>
              <a:t>:</a:t>
            </a:r>
            <a:endParaRPr/>
          </a:p>
          <a:p>
            <a:pPr marL="457200" lvl="0" indent="-347345" algn="l" rtl="0"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-GB"/>
              <a:t>Create curricular space.</a:t>
            </a:r>
            <a:endParaRPr/>
          </a:p>
          <a:p>
            <a:pPr marL="457200" lvl="0" indent="-347345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GB"/>
              <a:t>Fix overload.</a:t>
            </a:r>
            <a:endParaRPr/>
          </a:p>
          <a:p>
            <a:pPr marL="457200" lvl="0" indent="-347345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GB"/>
              <a:t>Override institutional constraints.</a:t>
            </a:r>
            <a:endParaRPr/>
          </a:p>
          <a:p>
            <a:pPr marL="457200" lvl="0" indent="-347345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GB"/>
              <a:t>Address discipline-specific constraints, values and expectations.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221" name="Google Shape;221;p36"/>
          <p:cNvSpPr txBox="1">
            <a:spLocks noGrp="1"/>
          </p:cNvSpPr>
          <p:nvPr>
            <p:ph type="body" idx="2"/>
          </p:nvPr>
        </p:nvSpPr>
        <p:spPr>
          <a:xfrm>
            <a:off x="4832400" y="1432075"/>
            <a:ext cx="3999900" cy="313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2"/>
                </a:solidFill>
              </a:rPr>
              <a:t>Can:</a:t>
            </a:r>
            <a:endParaRPr>
              <a:solidFill>
                <a:schemeClr val="dk2"/>
              </a:solidFill>
            </a:endParaRPr>
          </a:p>
          <a:p>
            <a:pPr marL="457200" lvl="0" indent="-368300" algn="l" rtl="0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</a:pPr>
            <a:r>
              <a:rPr lang="en-GB">
                <a:solidFill>
                  <a:schemeClr val="dk2"/>
                </a:solidFill>
              </a:rPr>
              <a:t>Make some hidden curricular expectations explicit.</a:t>
            </a:r>
            <a:endParaRPr>
              <a:solidFill>
                <a:schemeClr val="dk2"/>
              </a:solidFill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</a:pPr>
            <a:r>
              <a:rPr lang="en-GB">
                <a:solidFill>
                  <a:schemeClr val="dk2"/>
                </a:solidFill>
              </a:rPr>
              <a:t>Shape habitus.</a:t>
            </a:r>
            <a:endParaRPr>
              <a:solidFill>
                <a:schemeClr val="dk2"/>
              </a:solidFill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</a:pPr>
            <a:r>
              <a:rPr lang="en-GB">
                <a:solidFill>
                  <a:schemeClr val="dk2"/>
                </a:solidFill>
              </a:rPr>
              <a:t>Support selective entry points.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/>
              <a:t>Curriculum literacy = Knowing where you can act</a:t>
            </a:r>
            <a:endParaRPr/>
          </a:p>
        </p:txBody>
      </p:sp>
      <p:sp>
        <p:nvSpPr>
          <p:cNvPr id="227" name="Google Shape;227;p37"/>
          <p:cNvSpPr txBox="1">
            <a:spLocks noGrp="1"/>
          </p:cNvSpPr>
          <p:nvPr>
            <p:ph type="body" idx="1"/>
          </p:nvPr>
        </p:nvSpPr>
        <p:spPr>
          <a:xfrm>
            <a:off x="311700" y="124372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GB" i="0"/>
              <a:t>At which curriculum formation level am I actually acting?</a:t>
            </a:r>
            <a:endParaRPr i="0"/>
          </a:p>
          <a:p>
            <a:pPr marL="914400" lvl="1" indent="-365125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50"/>
              <a:buChar char="•"/>
            </a:pPr>
            <a:r>
              <a:rPr lang="en-GB" sz="2150">
                <a:solidFill>
                  <a:schemeClr val="dk2"/>
                </a:solidFill>
                <a:highlight>
                  <a:schemeClr val="lt1"/>
                </a:highlight>
              </a:rPr>
              <a:t>Supra: International, comparative </a:t>
            </a:r>
            <a:endParaRPr sz="2150">
              <a:solidFill>
                <a:schemeClr val="dk2"/>
              </a:solidFill>
              <a:highlight>
                <a:schemeClr val="lt1"/>
              </a:highlight>
            </a:endParaRPr>
          </a:p>
          <a:p>
            <a:pPr marL="914400" lvl="1" indent="-365125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50"/>
              <a:buChar char="•"/>
            </a:pPr>
            <a:r>
              <a:rPr lang="en-GB" sz="2150">
                <a:solidFill>
                  <a:schemeClr val="dk2"/>
                </a:solidFill>
                <a:highlight>
                  <a:schemeClr val="lt1"/>
                </a:highlight>
              </a:rPr>
              <a:t>Macro: System/society/nation/state</a:t>
            </a:r>
            <a:endParaRPr sz="2150">
              <a:solidFill>
                <a:schemeClr val="dk2"/>
              </a:solidFill>
              <a:highlight>
                <a:schemeClr val="lt1"/>
              </a:highlight>
            </a:endParaRPr>
          </a:p>
          <a:p>
            <a:pPr marL="914400" lvl="1" indent="-365125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50"/>
              <a:buChar char="•"/>
            </a:pPr>
            <a:r>
              <a:rPr lang="en-GB" sz="2150">
                <a:solidFill>
                  <a:schemeClr val="dk2"/>
                </a:solidFill>
                <a:highlight>
                  <a:schemeClr val="lt1"/>
                </a:highlight>
              </a:rPr>
              <a:t>Meso: Institution </a:t>
            </a:r>
            <a:endParaRPr sz="2150">
              <a:solidFill>
                <a:schemeClr val="dk2"/>
              </a:solidFill>
              <a:highlight>
                <a:schemeClr val="lt1"/>
              </a:highlight>
            </a:endParaRPr>
          </a:p>
          <a:p>
            <a:pPr marL="914400" lvl="1" indent="-365125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50"/>
              <a:buChar char="•"/>
            </a:pPr>
            <a:r>
              <a:rPr lang="en-GB" sz="2150">
                <a:solidFill>
                  <a:schemeClr val="dk2"/>
                </a:solidFill>
                <a:highlight>
                  <a:schemeClr val="lt1"/>
                </a:highlight>
              </a:rPr>
              <a:t>Micro: Classroom </a:t>
            </a:r>
            <a:endParaRPr sz="2150">
              <a:solidFill>
                <a:schemeClr val="dk2"/>
              </a:solidFill>
              <a:highlight>
                <a:schemeClr val="lt1"/>
              </a:highlight>
            </a:endParaRPr>
          </a:p>
          <a:p>
            <a:pPr marL="914400" lvl="1" indent="-365125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50"/>
              <a:buChar char="•"/>
            </a:pPr>
            <a:r>
              <a:rPr lang="en-GB" sz="2150">
                <a:solidFill>
                  <a:schemeClr val="dk2"/>
                </a:solidFill>
                <a:highlight>
                  <a:schemeClr val="lt1"/>
                </a:highlight>
              </a:rPr>
              <a:t>Nano: Individual/personal </a:t>
            </a:r>
            <a:endParaRPr>
              <a:highlight>
                <a:schemeClr val="lt1"/>
              </a:highlight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GB">
                <a:solidFill>
                  <a:schemeClr val="dk2"/>
                </a:solidFill>
              </a:rPr>
              <a:t>What is explicit, what is hidden? What should be explicit and official?</a:t>
            </a:r>
            <a:endParaRPr>
              <a:solidFill>
                <a:schemeClr val="dk2"/>
              </a:solidFill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•"/>
            </a:pPr>
            <a:r>
              <a:rPr lang="en-GB">
                <a:solidFill>
                  <a:schemeClr val="dk2"/>
                </a:solidFill>
              </a:rPr>
              <a:t>What is fixed, what can be changed?</a:t>
            </a:r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Vulnerable curriculum spider web</a:t>
            </a:r>
            <a:endParaRPr/>
          </a:p>
        </p:txBody>
      </p:sp>
      <p:pic>
        <p:nvPicPr>
          <p:cNvPr id="233" name="Google Shape;233;p38" title="Screenshot 2026-04-17 at 10.56.00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38225" y="942375"/>
            <a:ext cx="4064200" cy="3626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3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50484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GB"/>
              <a:t>Every chain is as strong as its weakest link.</a:t>
            </a:r>
            <a:endParaRPr/>
          </a:p>
        </p:txBody>
      </p:sp>
      <p:sp>
        <p:nvSpPr>
          <p:cNvPr id="235" name="Google Shape;235;p38"/>
          <p:cNvSpPr txBox="1"/>
          <p:nvPr/>
        </p:nvSpPr>
        <p:spPr>
          <a:xfrm>
            <a:off x="5444700" y="4453350"/>
            <a:ext cx="36993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000">
                <a:solidFill>
                  <a:srgbClr val="59595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Adapted, based on van den Akker, 2010</a:t>
            </a:r>
            <a:endParaRPr sz="1000">
              <a:solidFill>
                <a:srgbClr val="595959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36" name="Google Shape;236;p38"/>
          <p:cNvSpPr/>
          <p:nvPr/>
        </p:nvSpPr>
        <p:spPr>
          <a:xfrm>
            <a:off x="6254211" y="2341526"/>
            <a:ext cx="1054450" cy="788025"/>
          </a:xfrm>
          <a:custGeom>
            <a:avLst/>
            <a:gdLst/>
            <a:ahLst/>
            <a:cxnLst/>
            <a:rect l="l" t="t" r="r" b="b"/>
            <a:pathLst>
              <a:path w="42178" h="31521" extrusionOk="0">
                <a:moveTo>
                  <a:pt x="25107" y="723"/>
                </a:moveTo>
                <a:cubicBezTo>
                  <a:pt x="17540" y="-538"/>
                  <a:pt x="6186" y="-663"/>
                  <a:pt x="2754" y="6198"/>
                </a:cubicBezTo>
                <a:cubicBezTo>
                  <a:pt x="550" y="10603"/>
                  <a:pt x="-723" y="16018"/>
                  <a:pt x="473" y="20796"/>
                </a:cubicBezTo>
                <a:cubicBezTo>
                  <a:pt x="1283" y="24031"/>
                  <a:pt x="4959" y="25736"/>
                  <a:pt x="7316" y="28095"/>
                </a:cubicBezTo>
                <a:cubicBezTo>
                  <a:pt x="15747" y="36532"/>
                  <a:pt x="38183" y="27805"/>
                  <a:pt x="41074" y="16234"/>
                </a:cubicBezTo>
                <a:cubicBezTo>
                  <a:pt x="41665" y="13869"/>
                  <a:pt x="42882" y="10963"/>
                  <a:pt x="41530" y="8935"/>
                </a:cubicBezTo>
                <a:cubicBezTo>
                  <a:pt x="37598" y="3037"/>
                  <a:pt x="29003" y="723"/>
                  <a:pt x="21914" y="723"/>
                </a:cubicBezTo>
              </a:path>
            </a:pathLst>
          </a:custGeom>
          <a:noFill/>
          <a:ln w="381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NL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/>
              <a:t>Analysis of values and expectations</a:t>
            </a:r>
            <a:endParaRPr/>
          </a:p>
        </p:txBody>
      </p:sp>
      <p:sp>
        <p:nvSpPr>
          <p:cNvPr id="242" name="Google Shape;242;p3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2352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GB"/>
              <a:t>MA Translation</a:t>
            </a:r>
            <a:endParaRPr/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GB"/>
              <a:t>Stakeholder documents, curricula, and educators and student perspectives</a:t>
            </a:r>
            <a:endParaRPr/>
          </a:p>
        </p:txBody>
      </p:sp>
      <p:grpSp>
        <p:nvGrpSpPr>
          <p:cNvPr id="243" name="Google Shape;243;p39"/>
          <p:cNvGrpSpPr/>
          <p:nvPr/>
        </p:nvGrpSpPr>
        <p:grpSpPr>
          <a:xfrm>
            <a:off x="3546831" y="1263051"/>
            <a:ext cx="5336976" cy="2952975"/>
            <a:chOff x="1016000" y="0"/>
            <a:chExt cx="4064100" cy="4064100"/>
          </a:xfrm>
        </p:grpSpPr>
        <p:sp>
          <p:nvSpPr>
            <p:cNvPr id="244" name="Google Shape;244;p39"/>
            <p:cNvSpPr/>
            <p:nvPr/>
          </p:nvSpPr>
          <p:spPr>
            <a:xfrm>
              <a:off x="1016000" y="0"/>
              <a:ext cx="4064100" cy="4064100"/>
            </a:xfrm>
            <a:prstGeom prst="diamond">
              <a:avLst/>
            </a:prstGeom>
            <a:solidFill>
              <a:srgbClr val="D5DBDD"/>
            </a:solidFill>
            <a:ln>
              <a:noFill/>
            </a:ln>
          </p:spPr>
          <p:txBody>
            <a:bodyPr spcFirstLastPara="1" wrap="square" lIns="74125" tIns="74125" rIns="74125" bIns="741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39"/>
            <p:cNvSpPr/>
            <p:nvPr/>
          </p:nvSpPr>
          <p:spPr>
            <a:xfrm>
              <a:off x="1402080" y="386080"/>
              <a:ext cx="1584900" cy="15849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0625" cap="flat" cmpd="sng">
              <a:solidFill>
                <a:srgbClr val="6C828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74125" tIns="74125" rIns="74125" bIns="741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39"/>
            <p:cNvSpPr txBox="1"/>
            <p:nvPr/>
          </p:nvSpPr>
          <p:spPr>
            <a:xfrm>
              <a:off x="1479451" y="463451"/>
              <a:ext cx="1430100" cy="143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5625" tIns="55625" rIns="55625" bIns="556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60"/>
                <a:buFont typeface="Arial"/>
                <a:buNone/>
              </a:pPr>
              <a:r>
                <a:rPr lang="en-GB" sz="1379" i="0" u="none" strike="noStrike" cap="none">
                  <a:solidFill>
                    <a:schemeClr val="dk2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Purpose of education</a:t>
              </a:r>
              <a:endParaRPr sz="1054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  <a:p>
              <a:pPr marL="92696" marR="0" lvl="1" indent="-87547" algn="l" rtl="0">
                <a:lnSpc>
                  <a:spcPct val="90000"/>
                </a:lnSpc>
                <a:spcBef>
                  <a:spcPts val="511"/>
                </a:spcBef>
                <a:spcAft>
                  <a:spcPts val="0"/>
                </a:spcAft>
                <a:buClr>
                  <a:schemeClr val="dk2"/>
                </a:buClr>
                <a:buSzPts val="1054"/>
                <a:buFont typeface="Source Sans Pro"/>
                <a:buChar char="•"/>
              </a:pPr>
              <a:r>
                <a:rPr lang="en-GB" sz="1054" i="0" u="none" strike="noStrike" cap="none">
                  <a:solidFill>
                    <a:schemeClr val="dk2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Public good</a:t>
              </a:r>
              <a:endParaRPr sz="1054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  <a:p>
              <a:pPr marL="92696" marR="0" lvl="1" indent="-87547" algn="l" rtl="0">
                <a:lnSpc>
                  <a:spcPct val="90000"/>
                </a:lnSpc>
                <a:spcBef>
                  <a:spcPts val="170"/>
                </a:spcBef>
                <a:spcAft>
                  <a:spcPts val="0"/>
                </a:spcAft>
                <a:buClr>
                  <a:schemeClr val="dk2"/>
                </a:buClr>
                <a:buSzPts val="1054"/>
                <a:buFont typeface="Source Sans Pro"/>
                <a:buChar char="•"/>
              </a:pPr>
              <a:r>
                <a:rPr lang="en-GB" sz="1054" i="0" u="none" strike="noStrike" cap="none">
                  <a:solidFill>
                    <a:schemeClr val="dk2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Labour-market alignment</a:t>
              </a:r>
              <a:endParaRPr sz="1054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247" name="Google Shape;247;p39"/>
            <p:cNvSpPr/>
            <p:nvPr/>
          </p:nvSpPr>
          <p:spPr>
            <a:xfrm>
              <a:off x="3108960" y="386080"/>
              <a:ext cx="1584900" cy="15849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0625" cap="flat" cmpd="sng">
              <a:solidFill>
                <a:srgbClr val="6C828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74125" tIns="74125" rIns="74125" bIns="741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39"/>
            <p:cNvSpPr txBox="1"/>
            <p:nvPr/>
          </p:nvSpPr>
          <p:spPr>
            <a:xfrm>
              <a:off x="3186331" y="463451"/>
              <a:ext cx="1430100" cy="143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5625" tIns="55625" rIns="55625" bIns="556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60"/>
                <a:buFont typeface="Arial"/>
                <a:buNone/>
              </a:pPr>
              <a:r>
                <a:rPr lang="en-GB" sz="1460" i="0" u="none" strike="noStrike" cap="none">
                  <a:solidFill>
                    <a:schemeClr val="dk2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Access &amp; conditions</a:t>
              </a:r>
              <a:endParaRPr sz="1135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  <a:p>
              <a:pPr marL="92696" marR="0" lvl="1" indent="-92697" algn="l" rtl="0">
                <a:lnSpc>
                  <a:spcPct val="90000"/>
                </a:lnSpc>
                <a:spcBef>
                  <a:spcPts val="511"/>
                </a:spcBef>
                <a:spcAft>
                  <a:spcPts val="0"/>
                </a:spcAft>
                <a:buClr>
                  <a:schemeClr val="dk2"/>
                </a:buClr>
                <a:buSzPts val="1135"/>
                <a:buFont typeface="Source Sans Pro"/>
                <a:buChar char="•"/>
              </a:pPr>
              <a:r>
                <a:rPr lang="en-GB" sz="1135">
                  <a:solidFill>
                    <a:schemeClr val="dk2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Access to education</a:t>
              </a:r>
              <a:endParaRPr sz="1135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  <a:p>
              <a:pPr marL="92696" marR="0" lvl="1" indent="-92697" algn="l" rtl="0">
                <a:lnSpc>
                  <a:spcPct val="90000"/>
                </a:lnSpc>
                <a:spcBef>
                  <a:spcPts val="511"/>
                </a:spcBef>
                <a:spcAft>
                  <a:spcPts val="0"/>
                </a:spcAft>
                <a:buClr>
                  <a:schemeClr val="dk2"/>
                </a:buClr>
                <a:buSzPts val="1135"/>
                <a:buFont typeface="Source Sans Pro"/>
                <a:buChar char="•"/>
              </a:pPr>
              <a:r>
                <a:rPr lang="en-GB" sz="1135">
                  <a:solidFill>
                    <a:schemeClr val="dk2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Flexibility and study conditions</a:t>
              </a:r>
              <a:endParaRPr sz="1135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  <a:p>
              <a:pPr marL="92696" marR="0" lvl="1" indent="-20599" algn="l" rtl="0">
                <a:lnSpc>
                  <a:spcPct val="90000"/>
                </a:lnSpc>
                <a:spcBef>
                  <a:spcPts val="170"/>
                </a:spcBef>
                <a:spcAft>
                  <a:spcPts val="0"/>
                </a:spcAft>
                <a:buClr>
                  <a:srgbClr val="000000"/>
                </a:buClr>
                <a:buSzPts val="1135"/>
                <a:buFont typeface="Arial"/>
                <a:buNone/>
              </a:pPr>
              <a:endParaRPr sz="1135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39"/>
            <p:cNvSpPr/>
            <p:nvPr/>
          </p:nvSpPr>
          <p:spPr>
            <a:xfrm>
              <a:off x="1402080" y="2092960"/>
              <a:ext cx="1584900" cy="15849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0625" cap="flat" cmpd="sng">
              <a:solidFill>
                <a:srgbClr val="6C828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74125" tIns="74125" rIns="74125" bIns="741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39"/>
            <p:cNvSpPr txBox="1"/>
            <p:nvPr/>
          </p:nvSpPr>
          <p:spPr>
            <a:xfrm>
              <a:off x="1479451" y="2170331"/>
              <a:ext cx="1430100" cy="143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5625" tIns="55625" rIns="55625" bIns="556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92"/>
                <a:buFont typeface="Arial"/>
                <a:buNone/>
              </a:pPr>
              <a:r>
                <a:rPr lang="en-GB" sz="1379">
                  <a:solidFill>
                    <a:schemeClr val="dk2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Skills and competences</a:t>
              </a:r>
              <a:endParaRPr sz="1379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  <a:p>
              <a:pPr marL="92696" marR="0" lvl="1" indent="-87547" algn="l" rtl="0">
                <a:lnSpc>
                  <a:spcPct val="90000"/>
                </a:lnSpc>
                <a:spcBef>
                  <a:spcPts val="170"/>
                </a:spcBef>
                <a:spcAft>
                  <a:spcPts val="0"/>
                </a:spcAft>
                <a:buClr>
                  <a:schemeClr val="dk2"/>
                </a:buClr>
                <a:buSzPts val="1054"/>
                <a:buFont typeface="Source Sans Pro"/>
                <a:buChar char="•"/>
              </a:pPr>
              <a:r>
                <a:rPr lang="en-GB" sz="1054">
                  <a:solidFill>
                    <a:schemeClr val="dk2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Hard vs. soft skills</a:t>
              </a:r>
              <a:endParaRPr sz="1054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  <a:p>
              <a:pPr marL="92696" marR="0" lvl="1" indent="-87547" algn="l" rtl="0">
                <a:lnSpc>
                  <a:spcPct val="90000"/>
                </a:lnSpc>
                <a:spcBef>
                  <a:spcPts val="170"/>
                </a:spcBef>
                <a:spcAft>
                  <a:spcPts val="0"/>
                </a:spcAft>
                <a:buClr>
                  <a:schemeClr val="dk2"/>
                </a:buClr>
                <a:buSzPts val="1054"/>
                <a:buFont typeface="Source Sans Pro"/>
                <a:buChar char="•"/>
              </a:pPr>
              <a:r>
                <a:rPr lang="en-GB" sz="1054">
                  <a:solidFill>
                    <a:schemeClr val="dk2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Technological development</a:t>
              </a:r>
              <a:endParaRPr sz="1054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  <a:p>
              <a:pPr marL="92696" marR="0" lvl="1" indent="-87547" algn="l" rtl="0">
                <a:lnSpc>
                  <a:spcPct val="90000"/>
                </a:lnSpc>
                <a:spcBef>
                  <a:spcPts val="170"/>
                </a:spcBef>
                <a:spcAft>
                  <a:spcPts val="0"/>
                </a:spcAft>
                <a:buClr>
                  <a:schemeClr val="dk2"/>
                </a:buClr>
                <a:buSzPts val="1054"/>
                <a:buFont typeface="Source Sans Pro"/>
                <a:buChar char="•"/>
              </a:pPr>
              <a:r>
                <a:rPr lang="en-GB" sz="1054">
                  <a:solidFill>
                    <a:schemeClr val="dk2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Research and critical thinking</a:t>
              </a:r>
              <a:endParaRPr sz="1054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251" name="Google Shape;251;p39"/>
            <p:cNvSpPr/>
            <p:nvPr/>
          </p:nvSpPr>
          <p:spPr>
            <a:xfrm>
              <a:off x="3108960" y="2092960"/>
              <a:ext cx="1584900" cy="15849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0625" cap="flat" cmpd="sng">
              <a:solidFill>
                <a:srgbClr val="6C828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74125" tIns="74125" rIns="74125" bIns="741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39"/>
            <p:cNvSpPr txBox="1"/>
            <p:nvPr/>
          </p:nvSpPr>
          <p:spPr>
            <a:xfrm>
              <a:off x="3186331" y="2170331"/>
              <a:ext cx="1430100" cy="143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5625" tIns="55625" rIns="55625" bIns="55625" anchor="t" anchorCtr="0">
              <a:noAutofit/>
            </a:bodyPr>
            <a:lstStyle/>
            <a:p>
              <a:pPr marL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15"/>
                <a:buFont typeface="Arial"/>
                <a:buNone/>
              </a:pPr>
              <a:r>
                <a:rPr lang="en-GB" sz="1460">
                  <a:solidFill>
                    <a:schemeClr val="dk2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Institutional autonomy and academic integrity</a:t>
              </a:r>
              <a:endParaRPr sz="146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  <a:p>
              <a:pPr marL="92696" marR="0" lvl="1" indent="-92697" algn="l" rtl="0">
                <a:lnSpc>
                  <a:spcPct val="90000"/>
                </a:lnSpc>
                <a:spcBef>
                  <a:spcPts val="511"/>
                </a:spcBef>
                <a:spcAft>
                  <a:spcPts val="0"/>
                </a:spcAft>
                <a:buClr>
                  <a:schemeClr val="dk2"/>
                </a:buClr>
                <a:buSzPts val="1135"/>
                <a:buFont typeface="Source Sans Pro"/>
                <a:buChar char="•"/>
              </a:pPr>
              <a:r>
                <a:rPr lang="en-GB" sz="1135">
                  <a:solidFill>
                    <a:schemeClr val="dk2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Institutional autonomy and academic integrity</a:t>
              </a:r>
              <a:endParaRPr sz="1135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  <a:p>
              <a:pPr marL="92696" marR="0" lvl="1" indent="-92697" algn="l" rtl="0">
                <a:lnSpc>
                  <a:spcPct val="90000"/>
                </a:lnSpc>
                <a:spcBef>
                  <a:spcPts val="511"/>
                </a:spcBef>
                <a:spcAft>
                  <a:spcPts val="0"/>
                </a:spcAft>
                <a:buClr>
                  <a:schemeClr val="dk2"/>
                </a:buClr>
                <a:buSzPts val="1135"/>
                <a:buFont typeface="Source Sans Pro"/>
                <a:buChar char="•"/>
              </a:pPr>
              <a:r>
                <a:rPr lang="en-GB" sz="1135">
                  <a:solidFill>
                    <a:schemeClr val="dk2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Agenda‑setting power</a:t>
              </a:r>
              <a:endParaRPr sz="1135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</p:grpSp>
      <p:sp>
        <p:nvSpPr>
          <p:cNvPr id="253" name="Google Shape;253;p39"/>
          <p:cNvSpPr txBox="1"/>
          <p:nvPr/>
        </p:nvSpPr>
        <p:spPr>
          <a:xfrm>
            <a:off x="5063675" y="4299550"/>
            <a:ext cx="39999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6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(Lušicky &amp; Iacono 2027)</a:t>
            </a:r>
            <a:endParaRPr sz="1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/>
              <a:t>My connection to CLARIN</a:t>
            </a:r>
            <a:endParaRPr/>
          </a:p>
        </p:txBody>
      </p:sp>
      <p:sp>
        <p:nvSpPr>
          <p:cNvPr id="120" name="Google Shape;120;p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GB"/>
              <a:t>K-Centre for Terminology Resources and Translation Corpora</a:t>
            </a:r>
            <a:endParaRPr/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GB"/>
              <a:t>Knowledge Infrastructure Committee</a:t>
            </a:r>
            <a:endParaRPr/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GB"/>
              <a:t>Trainer in CLARIN Trainers’ Network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2200"/>
              <a:buNone/>
            </a:pP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Integration at different levels of curriculum formation</a:t>
            </a:r>
            <a:endParaRPr/>
          </a:p>
        </p:txBody>
      </p:sp>
      <p:sp>
        <p:nvSpPr>
          <p:cNvPr id="259" name="Google Shape;259;p40"/>
          <p:cNvSpPr txBox="1">
            <a:spLocks noGrp="1"/>
          </p:cNvSpPr>
          <p:nvPr>
            <p:ph type="body" idx="1"/>
          </p:nvPr>
        </p:nvSpPr>
        <p:spPr>
          <a:xfrm>
            <a:off x="311700" y="149465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GB" b="1">
                <a:highlight>
                  <a:schemeClr val="lt2"/>
                </a:highlight>
              </a:rPr>
              <a:t>Meso</a:t>
            </a:r>
            <a:r>
              <a:rPr lang="en-GB"/>
              <a:t>: </a:t>
            </a:r>
            <a:endParaRPr/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/>
              <a:t>1) New additional study programme (MSc Multilingual Translations)</a:t>
            </a:r>
            <a:endParaRPr/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/>
              <a:t>2) Adapted official curricula (BA Transcultural Communication, MA Translation)</a:t>
            </a:r>
            <a:endParaRPr/>
          </a:p>
          <a:p>
            <a:pPr marL="457200" lvl="0" indent="-368300" algn="l" rtl="0">
              <a:spcBef>
                <a:spcPts val="1200"/>
              </a:spcBef>
              <a:spcAft>
                <a:spcPts val="0"/>
              </a:spcAft>
              <a:buSzPts val="2200"/>
              <a:buChar char="●"/>
            </a:pPr>
            <a:r>
              <a:rPr lang="en-GB" b="1">
                <a:highlight>
                  <a:schemeClr val="lt2"/>
                </a:highlight>
              </a:rPr>
              <a:t>Micro</a:t>
            </a:r>
            <a:r>
              <a:rPr lang="en-GB"/>
              <a:t>: Based on meso level</a:t>
            </a:r>
            <a:endParaRPr/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GB" b="1">
                <a:highlight>
                  <a:schemeClr val="lt2"/>
                </a:highlight>
              </a:rPr>
              <a:t>Nano</a:t>
            </a:r>
            <a:r>
              <a:rPr lang="en-GB"/>
              <a:t>: Influence educators and students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Micro level: Classroom</a:t>
            </a:r>
            <a:endParaRPr/>
          </a:p>
        </p:txBody>
      </p:sp>
      <p:sp>
        <p:nvSpPr>
          <p:cNvPr id="265" name="Google Shape;265;p4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4467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20000"/>
          </a:bodyPr>
          <a:lstStyle/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GB"/>
              <a:t>Alignment of aims and objectives vertically through the curriculum</a:t>
            </a:r>
            <a:endParaRPr/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GB"/>
              <a:t>Identification of concrete courses and topics that support the rationale:</a:t>
            </a:r>
            <a:endParaRPr/>
          </a:p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GB"/>
              <a:t>Exploratory search</a:t>
            </a:r>
            <a:endParaRPr/>
          </a:p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GB"/>
              <a:t>FAIR</a:t>
            </a:r>
            <a:endParaRPr/>
          </a:p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GB"/>
              <a:t>Metadata</a:t>
            </a:r>
            <a:endParaRPr/>
          </a:p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GB"/>
              <a:t>Data management plan</a:t>
            </a:r>
            <a:endParaRPr/>
          </a:p>
        </p:txBody>
      </p:sp>
      <p:pic>
        <p:nvPicPr>
          <p:cNvPr id="266" name="Google Shape;266;p41" title="Screenshot 2026-04-20 at 21.34.40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19638" y="1267125"/>
            <a:ext cx="3487976" cy="16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41" title="Screenshot 2026-04-20 at 21.37.00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71820" y="1547450"/>
            <a:ext cx="3783156" cy="2577976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41"/>
          <p:cNvSpPr/>
          <p:nvPr/>
        </p:nvSpPr>
        <p:spPr>
          <a:xfrm>
            <a:off x="7663925" y="2087050"/>
            <a:ext cx="752666" cy="484714"/>
          </a:xfrm>
          <a:custGeom>
            <a:avLst/>
            <a:gdLst/>
            <a:ahLst/>
            <a:cxnLst/>
            <a:rect l="l" t="t" r="r" b="b"/>
            <a:pathLst>
              <a:path w="42178" h="31521" extrusionOk="0">
                <a:moveTo>
                  <a:pt x="25107" y="723"/>
                </a:moveTo>
                <a:cubicBezTo>
                  <a:pt x="17540" y="-538"/>
                  <a:pt x="6186" y="-663"/>
                  <a:pt x="2754" y="6198"/>
                </a:cubicBezTo>
                <a:cubicBezTo>
                  <a:pt x="550" y="10603"/>
                  <a:pt x="-723" y="16018"/>
                  <a:pt x="473" y="20796"/>
                </a:cubicBezTo>
                <a:cubicBezTo>
                  <a:pt x="1283" y="24031"/>
                  <a:pt x="4959" y="25736"/>
                  <a:pt x="7316" y="28095"/>
                </a:cubicBezTo>
                <a:cubicBezTo>
                  <a:pt x="15747" y="36532"/>
                  <a:pt x="38183" y="27805"/>
                  <a:pt x="41074" y="16234"/>
                </a:cubicBezTo>
                <a:cubicBezTo>
                  <a:pt x="41665" y="13869"/>
                  <a:pt x="42882" y="10963"/>
                  <a:pt x="41530" y="8935"/>
                </a:cubicBezTo>
                <a:cubicBezTo>
                  <a:pt x="37598" y="3037"/>
                  <a:pt x="29003" y="723"/>
                  <a:pt x="21914" y="723"/>
                </a:cubicBezTo>
              </a:path>
            </a:pathLst>
          </a:custGeom>
          <a:noFill/>
          <a:ln w="381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NL"/>
          </a:p>
        </p:txBody>
      </p:sp>
      <p:sp>
        <p:nvSpPr>
          <p:cNvPr id="269" name="Google Shape;269;p41"/>
          <p:cNvSpPr txBox="1"/>
          <p:nvPr/>
        </p:nvSpPr>
        <p:spPr>
          <a:xfrm>
            <a:off x="5063675" y="4299550"/>
            <a:ext cx="39999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6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(Lušicky 2026)</a:t>
            </a:r>
            <a:endParaRPr sz="16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Final thoughts</a:t>
            </a:r>
            <a:endParaRPr/>
          </a:p>
        </p:txBody>
      </p:sp>
      <p:sp>
        <p:nvSpPr>
          <p:cNvPr id="275" name="Google Shape;275;p4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-GB" sz="2500">
                <a:solidFill>
                  <a:schemeClr val="dk2"/>
                </a:solidFill>
              </a:rPr>
              <a:t>Curriculum is a:</a:t>
            </a:r>
            <a:endParaRPr sz="2500">
              <a:solidFill>
                <a:schemeClr val="dk2"/>
              </a:solidFill>
            </a:endParaRPr>
          </a:p>
          <a:p>
            <a:pPr marL="914400" lvl="1" indent="-374650" algn="l" rtl="0">
              <a:spcBef>
                <a:spcPts val="0"/>
              </a:spcBef>
              <a:spcAft>
                <a:spcPts val="0"/>
              </a:spcAft>
              <a:buSzPts val="2300"/>
              <a:buChar char="○"/>
            </a:pPr>
            <a:r>
              <a:rPr lang="en-GB" sz="2300">
                <a:solidFill>
                  <a:schemeClr val="dk2"/>
                </a:solidFill>
              </a:rPr>
              <a:t>multi‑level system.</a:t>
            </a:r>
            <a:endParaRPr sz="2300">
              <a:solidFill>
                <a:schemeClr val="dk2"/>
              </a:solidFill>
            </a:endParaRPr>
          </a:p>
          <a:p>
            <a:pPr marL="914400" lvl="1" indent="-374650" algn="l" rtl="0">
              <a:spcBef>
                <a:spcPts val="0"/>
              </a:spcBef>
              <a:spcAft>
                <a:spcPts val="0"/>
              </a:spcAft>
              <a:buSzPts val="2300"/>
              <a:buChar char="○"/>
            </a:pPr>
            <a:r>
              <a:rPr lang="en-GB" sz="2300"/>
              <a:t>a system of constraints, negotiations, values and expectations.</a:t>
            </a:r>
            <a:endParaRPr sz="2300"/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-GB" sz="2500"/>
              <a:t>Integration succeeds when curriculum literacy guides integration.</a:t>
            </a:r>
            <a:endParaRPr sz="2500"/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2500"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25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3"/>
          <p:cNvSpPr txBox="1">
            <a:spLocks noGrp="1"/>
          </p:cNvSpPr>
          <p:nvPr>
            <p:ph type="title"/>
          </p:nvPr>
        </p:nvSpPr>
        <p:spPr>
          <a:xfrm>
            <a:off x="296141" y="273844"/>
            <a:ext cx="8219400" cy="10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678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ource Sans 3"/>
              <a:buNone/>
            </a:pPr>
            <a:r>
              <a:rPr lang="en-GB" sz="3200" b="1">
                <a:solidFill>
                  <a:srgbClr val="07426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References</a:t>
            </a:r>
            <a:br>
              <a:rPr lang="en-GB"/>
            </a:br>
            <a:endParaRPr/>
          </a:p>
        </p:txBody>
      </p:sp>
      <p:sp>
        <p:nvSpPr>
          <p:cNvPr id="282" name="Google Shape;282;p43"/>
          <p:cNvSpPr txBox="1">
            <a:spLocks noGrp="1"/>
          </p:cNvSpPr>
          <p:nvPr>
            <p:ph type="body" idx="1"/>
          </p:nvPr>
        </p:nvSpPr>
        <p:spPr>
          <a:xfrm>
            <a:off x="296150" y="832550"/>
            <a:ext cx="8219400" cy="3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79388" lvl="0" indent="-179388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40"/>
              <a:buFont typeface="Source Sans Pro"/>
              <a:buChar char="•"/>
            </a:pPr>
            <a:r>
              <a:rPr lang="en-GB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EMT (2022). </a:t>
            </a:r>
            <a:r>
              <a:rPr lang="en-GB" sz="800" i="1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European Master’s in Translation. Competence framework 2022. European</a:t>
            </a:r>
            <a:r>
              <a:rPr lang="en-GB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Commission – https://commission.europa.eu/document/download/b482a2c0-42df-4291-8bf8- 923922ddc6e1_en?filename=emt_competence_fwk_2022_en.pdf </a:t>
            </a:r>
            <a:endParaRPr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179388" lvl="0" indent="-179388" algn="l" rtl="0">
              <a:lnSpc>
                <a:spcPct val="110000"/>
              </a:lnSpc>
              <a:spcBef>
                <a:spcPts val="375"/>
              </a:spcBef>
              <a:spcAft>
                <a:spcPts val="0"/>
              </a:spcAft>
              <a:buClr>
                <a:schemeClr val="dk2"/>
              </a:buClr>
              <a:buSzPts val="640"/>
              <a:buFont typeface="Source Sans Pro"/>
              <a:buChar char="•"/>
            </a:pPr>
            <a:r>
              <a:rPr lang="en-GB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Iacono, K., &amp; Lušicky, V. (2025). Exploring Students’ Hidden Curriculum Ideologies: A Case Study of Curriculum Reform of a Master’s Programme in Translation. </a:t>
            </a:r>
            <a:r>
              <a:rPr lang="en-GB" sz="800" i="1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Trans-Kom</a:t>
            </a:r>
            <a:r>
              <a:rPr lang="en-GB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, </a:t>
            </a:r>
            <a:r>
              <a:rPr lang="en-GB" sz="800" i="1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18</a:t>
            </a:r>
            <a:r>
              <a:rPr lang="en-GB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(1), 257–272.</a:t>
            </a:r>
            <a:endParaRPr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179388" lvl="0" indent="-179388" algn="l" rtl="0">
              <a:lnSpc>
                <a:spcPct val="110000"/>
              </a:lnSpc>
              <a:spcBef>
                <a:spcPts val="375"/>
              </a:spcBef>
              <a:spcAft>
                <a:spcPts val="0"/>
              </a:spcAft>
              <a:buClr>
                <a:schemeClr val="dk2"/>
              </a:buClr>
              <a:buSzPts val="640"/>
              <a:buFont typeface="Source Sans Pro"/>
              <a:buChar char="•"/>
            </a:pPr>
            <a:r>
              <a:rPr lang="en-GB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Kearns, J. (2012). Curriculum ideologies in translator and interpreter training. In S. Hubscher-Davidson &amp; M. Borodo (Eds.), </a:t>
            </a:r>
            <a:r>
              <a:rPr lang="en-GB" sz="800" i="1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Global trends in translator and interpreter training: Mediation and culture</a:t>
            </a:r>
            <a:r>
              <a:rPr lang="en-GB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(pp. 11–29). Continuum.</a:t>
            </a: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179388" lvl="0" indent="-179388" algn="l" rtl="0">
              <a:lnSpc>
                <a:spcPct val="110000"/>
              </a:lnSpc>
              <a:spcBef>
                <a:spcPts val="375"/>
              </a:spcBef>
              <a:spcAft>
                <a:spcPts val="0"/>
              </a:spcAft>
              <a:buClr>
                <a:schemeClr val="dk2"/>
              </a:buClr>
              <a:buSzPts val="640"/>
              <a:buFont typeface="Source Sans Pro"/>
              <a:buChar char="•"/>
            </a:pPr>
            <a:r>
              <a:rPr lang="en-GB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Lušicky, V.  (2017). T</a:t>
            </a:r>
            <a:r>
              <a:rPr lang="en-GB" sz="800" i="1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owards Convergence of E-Research in Translation Studies and Blended Learning in Translator Training through Technology and Language Resources. </a:t>
            </a:r>
            <a:r>
              <a:rPr lang="en-GB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Doctoral dissertation, University of Vienna.</a:t>
            </a: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179388" lvl="0" indent="-179388" algn="l" rtl="0">
              <a:lnSpc>
                <a:spcPct val="110000"/>
              </a:lnSpc>
              <a:spcBef>
                <a:spcPts val="375"/>
              </a:spcBef>
              <a:spcAft>
                <a:spcPts val="0"/>
              </a:spcAft>
              <a:buClr>
                <a:schemeClr val="dk2"/>
              </a:buClr>
              <a:buSzPts val="640"/>
              <a:buFont typeface="Source Sans Pro"/>
              <a:buChar char="•"/>
            </a:pPr>
            <a:r>
              <a:rPr lang="en-GB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Lušicky, V.  (2026). Course description for Terminology Work and Language Resource Management in Translation. </a:t>
            </a:r>
            <a:r>
              <a:rPr lang="en-GB" sz="800" u="sng">
                <a:solidFill>
                  <a:schemeClr val="hlink"/>
                </a:solidFill>
                <a:latin typeface="Source Sans Pro"/>
                <a:ea typeface="Source Sans Pro"/>
                <a:cs typeface="Source Sans Pro"/>
                <a:sym typeface="Source Sans Pro"/>
                <a:hlinkClick r:id="rId3"/>
              </a:rPr>
              <a:t>https://ufind.univie.ac.at/de/course.html?lv=340151&amp;semester=2026S</a:t>
            </a:r>
            <a:r>
              <a:rPr lang="en-GB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179388" marR="0" lvl="0" indent="-179388" algn="l" rtl="0">
              <a:lnSpc>
                <a:spcPct val="110000"/>
              </a:lnSpc>
              <a:spcBef>
                <a:spcPts val="375"/>
              </a:spcBef>
              <a:spcAft>
                <a:spcPts val="0"/>
              </a:spcAft>
              <a:buClr>
                <a:schemeClr val="dk2"/>
              </a:buClr>
              <a:buSzPts val="640"/>
              <a:buFont typeface="Source Sans Pro"/>
              <a:buChar char="•"/>
            </a:pPr>
            <a:r>
              <a:rPr lang="en-GB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Lušicky, V. &amp; Wissik, T. (2017). Discovering Resources in the VLO: A Pilot Study with Students of Translation Studies. In: Borin, L. (ed.) Selected papers from the CLARIN Annual Conference 2016, Aix-en-Provence, 26–28 October 2016. Linköping University Electronic Press, 63–75.</a:t>
            </a: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179388" marR="0" lvl="0" indent="-179388" algn="l" rtl="0">
              <a:lnSpc>
                <a:spcPct val="110000"/>
              </a:lnSpc>
              <a:spcBef>
                <a:spcPts val="375"/>
              </a:spcBef>
              <a:spcAft>
                <a:spcPts val="0"/>
              </a:spcAft>
              <a:buClr>
                <a:schemeClr val="dk2"/>
              </a:buClr>
              <a:buSzPts val="640"/>
              <a:buFont typeface="Source Sans Pro"/>
              <a:buChar char="•"/>
            </a:pPr>
            <a:r>
              <a:rPr lang="en-GB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Lušicky, V. &amp; Wissik, T. (2019). Language Resources in Repositories and Catalogues: Pilot Study on the Potential for LSP Teaching and Training. In: Simmonaes, I. et al. (eds.) Proceedings of the 21st European Symposium on Languages for Specific Purposes. Berlin: Frank &amp; Timme, 327–342.</a:t>
            </a: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179388" marR="0" lvl="0" indent="-179388" algn="l" rtl="0">
              <a:lnSpc>
                <a:spcPct val="110000"/>
              </a:lnSpc>
              <a:spcBef>
                <a:spcPts val="375"/>
              </a:spcBef>
              <a:spcAft>
                <a:spcPts val="0"/>
              </a:spcAft>
              <a:buClr>
                <a:schemeClr val="dk2"/>
              </a:buClr>
              <a:buSzPts val="640"/>
              <a:buFont typeface="Source Sans Pro"/>
              <a:buChar char="•"/>
            </a:pPr>
            <a:r>
              <a:rPr lang="en-GB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Lušicky, V. &amp; Iacono, K. (2027). Navigating Value Alignments and Divergences in T&amp;I Education: A Multi-Perspective Case Study from Austrian Higher Education. Value(s) in and of T&amp;I Pedagogy: Educating Professionals for Today’s Language Industry. Special Issue of The Interpreter and Translator Trainer, 21(3-4).</a:t>
            </a: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179388" marR="0" lvl="0" indent="-179388" algn="l" rtl="0">
              <a:lnSpc>
                <a:spcPct val="110000"/>
              </a:lnSpc>
              <a:spcBef>
                <a:spcPts val="375"/>
              </a:spcBef>
              <a:spcAft>
                <a:spcPts val="0"/>
              </a:spcAft>
              <a:buClr>
                <a:schemeClr val="dk2"/>
              </a:buClr>
              <a:buSzPts val="640"/>
              <a:buFont typeface="Source Sans Pro"/>
              <a:buChar char="•"/>
            </a:pPr>
            <a:r>
              <a:rPr lang="en-GB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University of Vienna (2020a). Curriculum für das Bachelorstudium Transkulturelle Kommunikation. </a:t>
            </a:r>
            <a:r>
              <a:rPr lang="en-GB" sz="800" u="sng">
                <a:solidFill>
                  <a:schemeClr val="hlink"/>
                </a:solidFill>
                <a:latin typeface="Source Sans Pro"/>
                <a:ea typeface="Source Sans Pro"/>
                <a:cs typeface="Source Sans Pro"/>
                <a:sym typeface="Source Sans Pro"/>
                <a:hlinkClick r:id="rId4"/>
              </a:rPr>
              <a:t>https://transvienna.univie.ac.at/fileadmin/user_upload/z_translationswiss/Studium/Curricula/Curriculum-BA_2020.pdf</a:t>
            </a: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179388" marR="0" lvl="0" indent="-179388" algn="l" rtl="0">
              <a:lnSpc>
                <a:spcPct val="110000"/>
              </a:lnSpc>
              <a:spcBef>
                <a:spcPts val="375"/>
              </a:spcBef>
              <a:spcAft>
                <a:spcPts val="0"/>
              </a:spcAft>
              <a:buClr>
                <a:schemeClr val="dk2"/>
              </a:buClr>
              <a:buSzPts val="640"/>
              <a:buFont typeface="Source Sans Pro"/>
              <a:buChar char="•"/>
            </a:pPr>
            <a:r>
              <a:rPr lang="en-GB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University of Vienna (2020b). Curriculum für das Masterstudium Multilingual Technologies. https://mtbl.univie.ac.at/storage/media/mtbl02/2021_2022/2021_2022_362.pdf </a:t>
            </a: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179388" marR="0" lvl="0" indent="-179388" algn="l" rtl="0">
              <a:lnSpc>
                <a:spcPct val="110000"/>
              </a:lnSpc>
              <a:spcBef>
                <a:spcPts val="375"/>
              </a:spcBef>
              <a:spcAft>
                <a:spcPts val="0"/>
              </a:spcAft>
              <a:buClr>
                <a:schemeClr val="dk2"/>
              </a:buClr>
              <a:buSzPts val="640"/>
              <a:buFont typeface="Source Sans Pro"/>
              <a:buChar char="•"/>
            </a:pPr>
            <a:r>
              <a:rPr lang="en-GB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University of Vienna (2024). Curriculum für das Masterstudium Translation. –</a:t>
            </a:r>
            <a:r>
              <a:rPr lang="en-GB" sz="800" u="sng">
                <a:solidFill>
                  <a:schemeClr val="hlink"/>
                </a:solidFill>
                <a:latin typeface="Source Sans Pro"/>
                <a:ea typeface="Source Sans Pro"/>
                <a:cs typeface="Source Sans Pro"/>
                <a:sym typeface="Source Sans Pro"/>
                <a:hlinkClick r:id="rId5"/>
              </a:rPr>
              <a:t>https://mtbl.univie.ac.at/storage/media/mtbl02/2023_2024/2023_2024_144.pdf</a:t>
            </a: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179388" marR="0" lvl="0" indent="-179388" algn="l" rtl="0">
              <a:lnSpc>
                <a:spcPct val="110000"/>
              </a:lnSpc>
              <a:spcBef>
                <a:spcPts val="375"/>
              </a:spcBef>
              <a:spcAft>
                <a:spcPts val="0"/>
              </a:spcAft>
              <a:buClr>
                <a:schemeClr val="dk2"/>
              </a:buClr>
              <a:buSzPts val="640"/>
              <a:buFont typeface="Source Sans Pro"/>
              <a:buChar char="•"/>
            </a:pPr>
            <a:r>
              <a:rPr lang="en-GB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van den Akker, J. (2010). Curriculum design research. In T. Plomp &amp; N. Nieveen (Eds), An Introduction to Educational Design Research. Proceedings of the seminar conducted at the East China Normal University, Shanghai (PR China), November 23-26, 2007 (pp. 37–50). SLO.</a:t>
            </a: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179388" marR="0" lvl="0" indent="-179388" algn="l" rtl="0">
              <a:lnSpc>
                <a:spcPct val="110000"/>
              </a:lnSpc>
              <a:spcBef>
                <a:spcPts val="375"/>
              </a:spcBef>
              <a:spcAft>
                <a:spcPts val="0"/>
              </a:spcAft>
              <a:buClr>
                <a:schemeClr val="dk2"/>
              </a:buClr>
              <a:buSzPts val="640"/>
              <a:buFont typeface="Source Sans Pro"/>
              <a:buChar char="•"/>
            </a:pPr>
            <a:r>
              <a:rPr lang="en-GB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Taba, H. (1962). Curriculum development: Theory and practice. Harcourt Brace &amp; World.</a:t>
            </a: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179388" marR="0" lvl="0" indent="-179388" algn="l" rtl="0">
              <a:lnSpc>
                <a:spcPct val="110000"/>
              </a:lnSpc>
              <a:spcBef>
                <a:spcPts val="375"/>
              </a:spcBef>
              <a:spcAft>
                <a:spcPts val="0"/>
              </a:spcAft>
              <a:buClr>
                <a:schemeClr val="dk2"/>
              </a:buClr>
              <a:buSzPts val="640"/>
              <a:buFont typeface="Source Sans Pro"/>
              <a:buChar char="•"/>
            </a:pPr>
            <a:r>
              <a:rPr lang="en-GB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Washbourne, K. (2019). Training and education, theory and practice. In M. Baker &amp; G. Saldanha (Eds.), Routledge encyclopedia of translation studies (pp. 596–602). Routledge.</a:t>
            </a: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lnSpc>
                <a:spcPct val="11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640"/>
              <a:buNone/>
            </a:pPr>
            <a:endParaRPr sz="800"/>
          </a:p>
          <a:p>
            <a:pPr marL="179388" lvl="0" indent="-87948" algn="l" rtl="0">
              <a:lnSpc>
                <a:spcPct val="11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440"/>
              <a:buNone/>
            </a:pPr>
            <a:endParaRPr/>
          </a:p>
        </p:txBody>
      </p:sp>
      <p:sp>
        <p:nvSpPr>
          <p:cNvPr id="283" name="Google Shape;283;p43"/>
          <p:cNvSpPr txBox="1">
            <a:spLocks noGrp="1"/>
          </p:cNvSpPr>
          <p:nvPr>
            <p:ph type="sldNum" idx="4294967295"/>
          </p:nvPr>
        </p:nvSpPr>
        <p:spPr>
          <a:xfrm>
            <a:off x="8533175" y="4766400"/>
            <a:ext cx="3600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6800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23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4"/>
          <p:cNvSpPr txBox="1">
            <a:spLocks noGrp="1"/>
          </p:cNvSpPr>
          <p:nvPr>
            <p:ph type="title"/>
          </p:nvPr>
        </p:nvSpPr>
        <p:spPr>
          <a:xfrm>
            <a:off x="360225" y="14882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Thank you!</a:t>
            </a:r>
            <a:endParaRPr/>
          </a:p>
        </p:txBody>
      </p:sp>
      <p:sp>
        <p:nvSpPr>
          <p:cNvPr id="289" name="Google Shape;289;p44"/>
          <p:cNvSpPr txBox="1">
            <a:spLocks noGrp="1"/>
          </p:cNvSpPr>
          <p:nvPr>
            <p:ph type="body" idx="1"/>
          </p:nvPr>
        </p:nvSpPr>
        <p:spPr>
          <a:xfrm>
            <a:off x="311700" y="2414050"/>
            <a:ext cx="8520600" cy="21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/>
              <a:t>vesna.lusicky@univie.ac.at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/>
              <a:t>Degree programmes at the Centre for Translation Studies, University of Vienna</a:t>
            </a:r>
            <a:br>
              <a:rPr lang="en-GB"/>
            </a:br>
            <a:endParaRPr/>
          </a:p>
        </p:txBody>
      </p:sp>
      <p:sp>
        <p:nvSpPr>
          <p:cNvPr id="126" name="Google Shape;126;p23"/>
          <p:cNvSpPr txBox="1">
            <a:spLocks noGrp="1"/>
          </p:cNvSpPr>
          <p:nvPr>
            <p:ph type="body" idx="1"/>
          </p:nvPr>
        </p:nvSpPr>
        <p:spPr>
          <a:xfrm>
            <a:off x="311699" y="2274012"/>
            <a:ext cx="2623500" cy="223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3429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GB" sz="2000"/>
              <a:t>797 students</a:t>
            </a:r>
            <a:endParaRPr sz="2000"/>
          </a:p>
          <a:p>
            <a:pPr marL="342900" lvl="0" indent="-34290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2200"/>
              <a:buChar char="●"/>
            </a:pPr>
            <a:r>
              <a:rPr lang="en-GB" sz="2000"/>
              <a:t>12 languages</a:t>
            </a:r>
            <a:endParaRPr sz="2000"/>
          </a:p>
        </p:txBody>
      </p:sp>
      <p:sp>
        <p:nvSpPr>
          <p:cNvPr id="127" name="Google Shape;127;p23"/>
          <p:cNvSpPr txBox="1"/>
          <p:nvPr/>
        </p:nvSpPr>
        <p:spPr>
          <a:xfrm>
            <a:off x="311699" y="1624307"/>
            <a:ext cx="2623500" cy="649800"/>
          </a:xfrm>
          <a:prstGeom prst="rect">
            <a:avLst/>
          </a:prstGeom>
          <a:solidFill>
            <a:schemeClr val="accent3"/>
          </a:solidFill>
          <a:ln w="17125" cap="flat" cmpd="sng">
            <a:solidFill>
              <a:srgbClr val="F9F9F9">
                <a:alpha val="50199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rmAutofit lnSpcReduction="20000"/>
          </a:bodyPr>
          <a:lstStyle/>
          <a:p>
            <a:pPr marL="8890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78"/>
              <a:buFont typeface="Arial"/>
              <a:buNone/>
            </a:pPr>
            <a:r>
              <a:rPr lang="en-GB" sz="1600" i="0" u="none" strike="noStrike" cap="non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BA Transcultural Communication 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28" name="Google Shape;128;p23"/>
          <p:cNvSpPr txBox="1"/>
          <p:nvPr/>
        </p:nvSpPr>
        <p:spPr>
          <a:xfrm>
            <a:off x="3077912" y="1624300"/>
            <a:ext cx="2989500" cy="649800"/>
          </a:xfrm>
          <a:prstGeom prst="rect">
            <a:avLst/>
          </a:prstGeom>
          <a:solidFill>
            <a:schemeClr val="accent5"/>
          </a:solidFill>
          <a:ln w="17125" cap="flat" cmpd="sng">
            <a:solidFill>
              <a:srgbClr val="F9F9F9">
                <a:alpha val="50199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None/>
            </a:pPr>
            <a:r>
              <a:rPr lang="en-GB" sz="1600" i="0" u="none" strike="noStrike" cap="non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MA Translation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29" name="Google Shape;129;p23"/>
          <p:cNvSpPr/>
          <p:nvPr/>
        </p:nvSpPr>
        <p:spPr>
          <a:xfrm>
            <a:off x="6208777" y="1624307"/>
            <a:ext cx="2623500" cy="649800"/>
          </a:xfrm>
          <a:prstGeom prst="rect">
            <a:avLst/>
          </a:prstGeom>
          <a:solidFill>
            <a:schemeClr val="accent1"/>
          </a:solidFill>
          <a:ln w="17125" cap="flat" cmpd="sng">
            <a:solidFill>
              <a:srgbClr val="F9F9F9">
                <a:alpha val="50199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i="0" u="none" strike="noStrike" cap="non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MSc Multilingual Technologies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30" name="Google Shape;130;p23"/>
          <p:cNvSpPr txBox="1"/>
          <p:nvPr/>
        </p:nvSpPr>
        <p:spPr>
          <a:xfrm>
            <a:off x="3077900" y="2274000"/>
            <a:ext cx="3513900" cy="23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0000" rIns="91425" bIns="91425" anchor="t" anchorCtr="0">
            <a:normAutofit fontScale="25000" lnSpcReduction="20000"/>
          </a:bodyPr>
          <a:lstStyle/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ct val="110000"/>
              <a:buFont typeface="Source Sans Pro"/>
              <a:buChar char="●"/>
            </a:pPr>
            <a:r>
              <a:rPr lang="en-GB" sz="8000" i="0" u="none" strike="noStrike" cap="none">
                <a:solidFill>
                  <a:srgbClr val="59595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676 students</a:t>
            </a:r>
            <a:endParaRPr sz="8000" i="0" u="none" strike="noStrike" cap="none">
              <a:solidFill>
                <a:srgbClr val="595959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342900" marR="0" lvl="0" indent="-3429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595959"/>
              </a:buClr>
              <a:buSzPct val="110000"/>
              <a:buFont typeface="Source Sans Pro"/>
              <a:buChar char="●"/>
            </a:pPr>
            <a:r>
              <a:rPr lang="en-GB" sz="8000" i="0" u="none" strike="noStrike" cap="none">
                <a:solidFill>
                  <a:srgbClr val="59595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14 languages</a:t>
            </a:r>
            <a:endParaRPr sz="8000" i="0" u="none" strike="noStrike" cap="none">
              <a:solidFill>
                <a:srgbClr val="595959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540000" marR="0" lvl="1" indent="-34607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ct val="142857"/>
              <a:buFont typeface="Source Sans Pro"/>
              <a:buChar char="○"/>
            </a:pPr>
            <a:r>
              <a:rPr lang="en-GB" sz="5600" i="0" u="none" strike="noStrike" cap="none">
                <a:solidFill>
                  <a:srgbClr val="59595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Specialised Translation and Language Industry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540000" marR="0" lvl="1" indent="-34607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ct val="142857"/>
              <a:buFont typeface="Source Sans Pro"/>
              <a:buChar char="○"/>
            </a:pPr>
            <a:r>
              <a:rPr lang="en-GB" sz="5600" i="0" u="none" strike="noStrike" cap="none">
                <a:solidFill>
                  <a:srgbClr val="59595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Conference Interpreting 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540000" marR="0" lvl="1" indent="-34607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ct val="142857"/>
              <a:buFont typeface="Source Sans Pro"/>
              <a:buChar char="○"/>
            </a:pPr>
            <a:r>
              <a:rPr lang="en-GB" sz="5600" i="0" u="none" strike="noStrike" cap="none">
                <a:solidFill>
                  <a:srgbClr val="59595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Dialogue Interpreting </a:t>
            </a:r>
            <a:endParaRPr sz="5600" i="0" u="none" strike="noStrike" cap="none">
              <a:solidFill>
                <a:srgbClr val="595959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540000" marR="0" lvl="1" indent="-34607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ct val="142857"/>
              <a:buFont typeface="Source Sans Pro"/>
              <a:buChar char="○"/>
            </a:pPr>
            <a:r>
              <a:rPr lang="en-GB" sz="5600" i="0" u="none" strike="noStrike" cap="none">
                <a:solidFill>
                  <a:srgbClr val="59595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Translation in the Fields of Literature, </a:t>
            </a:r>
            <a:r>
              <a:rPr lang="en-GB" sz="5600">
                <a:solidFill>
                  <a:srgbClr val="59595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Audiovisual</a:t>
            </a:r>
            <a:r>
              <a:rPr lang="en-GB" sz="5600" i="0" u="none" strike="noStrike" cap="none">
                <a:solidFill>
                  <a:srgbClr val="59595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Media, and the Arts </a:t>
            </a:r>
            <a:endParaRPr sz="2400" i="0" u="none" strike="noStrike" cap="none">
              <a:solidFill>
                <a:srgbClr val="595959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2200"/>
              <a:buFont typeface="Arial"/>
              <a:buNone/>
            </a:pPr>
            <a:r>
              <a:rPr lang="en-GB" sz="22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endParaRPr/>
          </a:p>
        </p:txBody>
      </p:sp>
      <p:sp>
        <p:nvSpPr>
          <p:cNvPr id="131" name="Google Shape;131;p23"/>
          <p:cNvSpPr txBox="1"/>
          <p:nvPr/>
        </p:nvSpPr>
        <p:spPr>
          <a:xfrm>
            <a:off x="6208777" y="2274012"/>
            <a:ext cx="2623500" cy="223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200"/>
              <a:buFont typeface="Source Sans Pro"/>
              <a:buChar char="●"/>
            </a:pPr>
            <a:r>
              <a:rPr lang="en-GB" sz="2000" i="0" u="none" strike="noStrike" cap="none">
                <a:solidFill>
                  <a:srgbClr val="59595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46 students</a:t>
            </a:r>
            <a:endParaRPr sz="2000" i="0" u="none" strike="noStrike" cap="none">
              <a:solidFill>
                <a:srgbClr val="595959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342900" marR="0" lvl="0" indent="-34290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rgbClr val="595959"/>
              </a:buClr>
              <a:buSzPts val="2200"/>
              <a:buFont typeface="Source Sans Pro"/>
              <a:buChar char="●"/>
            </a:pPr>
            <a:r>
              <a:rPr lang="en-GB" sz="2000" i="0" u="none" strike="noStrike" cap="none">
                <a:solidFill>
                  <a:srgbClr val="59595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English + 1</a:t>
            </a:r>
            <a:endParaRPr sz="2200" i="0" u="none" strike="noStrike" cap="none">
              <a:solidFill>
                <a:srgbClr val="595959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I’ll try to address</a:t>
            </a:r>
            <a:endParaRPr/>
          </a:p>
        </p:txBody>
      </p:sp>
      <p:sp>
        <p:nvSpPr>
          <p:cNvPr id="137" name="Google Shape;137;p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AutoNum type="arabicPeriod"/>
            </a:pPr>
            <a:r>
              <a:rPr lang="en-GB">
                <a:solidFill>
                  <a:schemeClr val="dk2"/>
                </a:solidFill>
              </a:rPr>
              <a:t>What do we mean by </a:t>
            </a:r>
            <a:r>
              <a:rPr lang="en-GB" i="1">
                <a:solidFill>
                  <a:schemeClr val="dk2"/>
                </a:solidFill>
              </a:rPr>
              <a:t>curriculum</a:t>
            </a:r>
            <a:r>
              <a:rPr lang="en-GB">
                <a:solidFill>
                  <a:schemeClr val="dk2"/>
                </a:solidFill>
              </a:rPr>
              <a:t>?</a:t>
            </a:r>
            <a:endParaRPr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  <a:p>
            <a:pPr marL="457200" marR="0" lvl="0" indent="-3683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200"/>
              <a:buAutoNum type="arabicPeriod"/>
            </a:pPr>
            <a:r>
              <a:rPr lang="en-GB">
                <a:solidFill>
                  <a:schemeClr val="dk2"/>
                </a:solidFill>
              </a:rPr>
              <a:t>Why do digital skills, data literacy and research infrastructures often feel like ‘add‑ons’ in teaching?</a:t>
            </a:r>
            <a:endParaRPr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  <a:p>
            <a:pPr marL="457200" marR="0" lvl="0" indent="-3683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200"/>
              <a:buAutoNum type="arabicPeriod"/>
            </a:pPr>
            <a:r>
              <a:rPr lang="en-GB">
                <a:solidFill>
                  <a:schemeClr val="dk2"/>
                </a:solidFill>
              </a:rPr>
              <a:t>When integration fails: What exactly is the issue?</a:t>
            </a:r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Why curricula matter</a:t>
            </a:r>
            <a:endParaRPr/>
          </a:p>
        </p:txBody>
      </p:sp>
      <p:sp>
        <p:nvSpPr>
          <p:cNvPr id="143" name="Google Shape;143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GB"/>
              <a:t>Higher education institutions face shifting </a:t>
            </a:r>
            <a:r>
              <a:rPr lang="en-GB" b="1"/>
              <a:t>political, technological, and societal pressures.</a:t>
            </a:r>
            <a:endParaRPr b="1"/>
          </a:p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GB"/>
              <a:t>Language-related disciplines sit at the crossroads of:</a:t>
            </a:r>
            <a:endParaRPr/>
          </a:p>
          <a:p>
            <a: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GB"/>
              <a:t>rapid technological innovation,</a:t>
            </a:r>
            <a:endParaRPr/>
          </a:p>
          <a:p>
            <a: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GB"/>
              <a:t>labour‑market expectations and future projections,</a:t>
            </a:r>
            <a:endParaRPr/>
          </a:p>
          <a:p>
            <a: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GB"/>
              <a:t>and the academic mission.</a:t>
            </a:r>
            <a:endParaRPr sz="10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/>
              <a:t>Curriculum: What’s in a name?</a:t>
            </a:r>
            <a:endParaRPr/>
          </a:p>
        </p:txBody>
      </p:sp>
      <p:sp>
        <p:nvSpPr>
          <p:cNvPr id="149" name="Google Shape;149;p2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6512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50"/>
              <a:buChar char="●"/>
            </a:pPr>
            <a:r>
              <a:rPr lang="en-GB" sz="2150">
                <a:solidFill>
                  <a:schemeClr val="dk2"/>
                </a:solidFill>
              </a:rPr>
              <a:t>“Planned course of learning”</a:t>
            </a:r>
            <a:r>
              <a:rPr lang="en-GB" sz="1800">
                <a:solidFill>
                  <a:schemeClr val="dk2"/>
                </a:solidFill>
              </a:rPr>
              <a:t> </a:t>
            </a:r>
            <a:endParaRPr sz="1800">
              <a:solidFill>
                <a:schemeClr val="dk2"/>
              </a:solidFill>
            </a:endParaRPr>
          </a:p>
          <a:p>
            <a:pPr marL="0" lvl="0" indent="0" algn="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2"/>
                </a:solidFill>
              </a:rPr>
              <a:t>(Taba 1962)</a:t>
            </a:r>
            <a:endParaRPr sz="2150">
              <a:solidFill>
                <a:schemeClr val="dk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2150">
              <a:solidFill>
                <a:schemeClr val="dk2"/>
              </a:solidFill>
            </a:endParaRPr>
          </a:p>
          <a:p>
            <a:pPr marL="45720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/>
              <a:t>Curriculum: What’s in a name?</a:t>
            </a:r>
            <a:endParaRPr/>
          </a:p>
        </p:txBody>
      </p:sp>
      <p:sp>
        <p:nvSpPr>
          <p:cNvPr id="155" name="Google Shape;155;p2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</a:pPr>
            <a:r>
              <a:rPr lang="en-GB" sz="2150">
                <a:solidFill>
                  <a:schemeClr val="dk2"/>
                </a:solidFill>
              </a:rPr>
              <a:t>Not just </a:t>
            </a:r>
            <a:r>
              <a:rPr lang="en-GB" sz="2150" i="1">
                <a:solidFill>
                  <a:schemeClr val="dk2"/>
                </a:solidFill>
              </a:rPr>
              <a:t>content</a:t>
            </a:r>
            <a:r>
              <a:rPr lang="en-GB" sz="2150">
                <a:solidFill>
                  <a:schemeClr val="dk2"/>
                </a:solidFill>
              </a:rPr>
              <a:t>, but also:</a:t>
            </a:r>
            <a:endParaRPr sz="2150">
              <a:solidFill>
                <a:schemeClr val="dk2"/>
              </a:solidFill>
            </a:endParaRPr>
          </a:p>
          <a:p>
            <a: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</a:pPr>
            <a:r>
              <a:rPr lang="en-GB" sz="2150">
                <a:solidFill>
                  <a:schemeClr val="dk2"/>
                </a:solidFill>
              </a:rPr>
              <a:t>intentions (why),</a:t>
            </a:r>
            <a:endParaRPr sz="2150">
              <a:solidFill>
                <a:schemeClr val="dk2"/>
              </a:solidFill>
            </a:endParaRPr>
          </a:p>
          <a:p>
            <a: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</a:pPr>
            <a:r>
              <a:rPr lang="en-GB" sz="2150">
                <a:solidFill>
                  <a:schemeClr val="dk2"/>
                </a:solidFill>
              </a:rPr>
              <a:t>content (what),</a:t>
            </a:r>
            <a:endParaRPr sz="2150">
              <a:solidFill>
                <a:schemeClr val="dk2"/>
              </a:solidFill>
            </a:endParaRPr>
          </a:p>
          <a:p>
            <a: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</a:pPr>
            <a:r>
              <a:rPr lang="en-GB" sz="2150">
                <a:solidFill>
                  <a:schemeClr val="dk2"/>
                </a:solidFill>
              </a:rPr>
              <a:t>methods (how),</a:t>
            </a:r>
            <a:endParaRPr sz="2150">
              <a:solidFill>
                <a:schemeClr val="dk2"/>
              </a:solidFill>
            </a:endParaRPr>
          </a:p>
          <a:p>
            <a: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</a:pPr>
            <a:r>
              <a:rPr lang="en-GB" sz="2150">
                <a:solidFill>
                  <a:schemeClr val="dk2"/>
                </a:solidFill>
              </a:rPr>
              <a:t>learning outcomes (with what effects),</a:t>
            </a:r>
            <a:endParaRPr sz="2150">
              <a:solidFill>
                <a:schemeClr val="dk2"/>
              </a:solidFill>
            </a:endParaRPr>
          </a:p>
          <a:p>
            <a: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</a:pPr>
            <a:r>
              <a:rPr lang="en-GB" sz="2150">
                <a:solidFill>
                  <a:schemeClr val="dk2"/>
                </a:solidFill>
              </a:rPr>
              <a:t>assessment (how well).</a:t>
            </a:r>
            <a:endParaRPr sz="105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2"/>
                </a:solidFill>
              </a:rPr>
              <a:t>(Based on Saywer et al. 2019)</a:t>
            </a:r>
            <a:endParaRPr sz="1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GB"/>
              <a:t>Why is it so hard to ‘just add’ to a curriculum?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endParaRPr/>
          </a:p>
        </p:txBody>
      </p:sp>
      <p:sp>
        <p:nvSpPr>
          <p:cNvPr id="161" name="Google Shape;161;p28"/>
          <p:cNvSpPr txBox="1">
            <a:spLocks noGrp="1"/>
          </p:cNvSpPr>
          <p:nvPr>
            <p:ph type="body" idx="1"/>
          </p:nvPr>
        </p:nvSpPr>
        <p:spPr>
          <a:xfrm>
            <a:off x="311700" y="1322950"/>
            <a:ext cx="8520600" cy="23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GB"/>
              <a:t>Misalignments:</a:t>
            </a:r>
            <a:endParaRPr/>
          </a:p>
          <a:p>
            <a:pPr marL="914400" lvl="1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</a:pPr>
            <a:r>
              <a:rPr lang="en-GB"/>
              <a:t>Curriculum as a </a:t>
            </a:r>
            <a:r>
              <a:rPr lang="en-GB" i="1"/>
              <a:t>neutral container</a:t>
            </a:r>
            <a:r>
              <a:rPr lang="en-GB"/>
              <a:t> for content.</a:t>
            </a:r>
            <a:endParaRPr/>
          </a:p>
          <a:p>
            <a:pPr marL="914400" lvl="1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</a:pPr>
            <a:r>
              <a:rPr lang="en-GB" i="0"/>
              <a:t>Curriculum is reduced to syllabi or learning outcomes.</a:t>
            </a:r>
            <a:endParaRPr i="0"/>
          </a:p>
          <a:p>
            <a:pPr marL="9144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GB" i="0"/>
              <a:t>Integration efforts may fail despite good intentions.</a:t>
            </a:r>
            <a:endParaRPr i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162" name="Google Shape;162;p28"/>
          <p:cNvSpPr txBox="1"/>
          <p:nvPr/>
        </p:nvSpPr>
        <p:spPr>
          <a:xfrm>
            <a:off x="494102" y="3724325"/>
            <a:ext cx="8155800" cy="649800"/>
          </a:xfrm>
          <a:prstGeom prst="rect">
            <a:avLst/>
          </a:prstGeom>
          <a:solidFill>
            <a:schemeClr val="accent5"/>
          </a:solidFill>
          <a:ln w="17125" cap="flat" cmpd="sng">
            <a:solidFill>
              <a:srgbClr val="F9F9F9">
                <a:alpha val="50199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rmAutofit fontScale="92500"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0000"/>
              <a:buFont typeface="Arial"/>
              <a:buNone/>
            </a:pPr>
            <a:r>
              <a:rPr lang="en-GB" sz="22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Understanding curricula is a prerequisite for meaningful integration.</a:t>
            </a:r>
            <a:endParaRPr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/>
              <a:t>Levels of curriculum formation</a:t>
            </a:r>
            <a:endParaRPr/>
          </a:p>
        </p:txBody>
      </p:sp>
      <p:sp>
        <p:nvSpPr>
          <p:cNvPr id="168" name="Google Shape;168;p2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</a:pPr>
            <a:r>
              <a:rPr lang="en-GB" sz="2150"/>
              <a:t>Levels:</a:t>
            </a:r>
            <a:endParaRPr sz="2150"/>
          </a:p>
          <a:p>
            <a:pPr marL="914400" lvl="1" indent="-365125" algn="l" rtl="0">
              <a:spcBef>
                <a:spcPts val="0"/>
              </a:spcBef>
              <a:spcAft>
                <a:spcPts val="0"/>
              </a:spcAft>
              <a:buSzPts val="2150"/>
              <a:buChar char="○"/>
            </a:pPr>
            <a:r>
              <a:rPr lang="en-GB" sz="2150" b="1"/>
              <a:t>Supra</a:t>
            </a:r>
            <a:r>
              <a:rPr lang="en-GB" sz="2150"/>
              <a:t>: International, comparative (e.g., European Higher Education Area)</a:t>
            </a:r>
            <a:endParaRPr sz="2150"/>
          </a:p>
          <a:p>
            <a:pPr marL="914400" lvl="1" indent="-365125" algn="l" rtl="0">
              <a:spcBef>
                <a:spcPts val="0"/>
              </a:spcBef>
              <a:spcAft>
                <a:spcPts val="0"/>
              </a:spcAft>
              <a:buSzPts val="2150"/>
              <a:buChar char="○"/>
            </a:pPr>
            <a:r>
              <a:rPr lang="en-GB" sz="2150" b="1"/>
              <a:t>Macro</a:t>
            </a:r>
            <a:r>
              <a:rPr lang="en-GB" sz="2150"/>
              <a:t>: </a:t>
            </a:r>
            <a:r>
              <a:rPr lang="en-GB" sz="2150">
                <a:solidFill>
                  <a:schemeClr val="dk2"/>
                </a:solidFill>
              </a:rPr>
              <a:t>System/society/nation/state (e.g., Universities Act, EMT)</a:t>
            </a:r>
            <a:endParaRPr sz="2150">
              <a:solidFill>
                <a:schemeClr val="dk2"/>
              </a:solidFill>
            </a:endParaRPr>
          </a:p>
          <a:p>
            <a:pPr marL="914400" lvl="1" indent="-365125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50"/>
              <a:buChar char="○"/>
            </a:pPr>
            <a:r>
              <a:rPr lang="en-GB" sz="2150" b="1">
                <a:solidFill>
                  <a:schemeClr val="dk2"/>
                </a:solidFill>
                <a:highlight>
                  <a:schemeClr val="lt1"/>
                </a:highlight>
              </a:rPr>
              <a:t>Meso</a:t>
            </a:r>
            <a:r>
              <a:rPr lang="en-GB" sz="2150">
                <a:solidFill>
                  <a:schemeClr val="dk2"/>
                </a:solidFill>
                <a:highlight>
                  <a:schemeClr val="lt1"/>
                </a:highlight>
              </a:rPr>
              <a:t>: Institution (e.g., university-specific curriculum)</a:t>
            </a:r>
            <a:endParaRPr sz="2150">
              <a:solidFill>
                <a:schemeClr val="dk2"/>
              </a:solidFill>
              <a:highlight>
                <a:schemeClr val="lt1"/>
              </a:highlight>
            </a:endParaRPr>
          </a:p>
          <a:p>
            <a:pPr marL="914400" lvl="1" indent="-365125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50"/>
              <a:buChar char="○"/>
            </a:pPr>
            <a:r>
              <a:rPr lang="en-GB" sz="2150" b="1">
                <a:solidFill>
                  <a:schemeClr val="dk2"/>
                </a:solidFill>
                <a:highlight>
                  <a:schemeClr val="lt1"/>
                </a:highlight>
              </a:rPr>
              <a:t>Micro</a:t>
            </a:r>
            <a:r>
              <a:rPr lang="en-GB" sz="2150">
                <a:solidFill>
                  <a:schemeClr val="dk2"/>
                </a:solidFill>
                <a:highlight>
                  <a:schemeClr val="lt1"/>
                </a:highlight>
              </a:rPr>
              <a:t>: Classroom (e.g., syllabi, assignments, assessments) -&gt; syllabus</a:t>
            </a:r>
            <a:endParaRPr sz="2150">
              <a:solidFill>
                <a:schemeClr val="dk2"/>
              </a:solidFill>
              <a:highlight>
                <a:schemeClr val="lt1"/>
              </a:highlight>
            </a:endParaRPr>
          </a:p>
          <a:p>
            <a:pPr marL="914400" lvl="1" indent="-365125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50"/>
              <a:buChar char="○"/>
            </a:pPr>
            <a:r>
              <a:rPr lang="en-GB" sz="2150" b="1">
                <a:solidFill>
                  <a:schemeClr val="dk2"/>
                </a:solidFill>
                <a:highlight>
                  <a:schemeClr val="lt1"/>
                </a:highlight>
              </a:rPr>
              <a:t>Nano</a:t>
            </a:r>
            <a:r>
              <a:rPr lang="en-GB" sz="2150">
                <a:solidFill>
                  <a:schemeClr val="dk2"/>
                </a:solidFill>
                <a:highlight>
                  <a:schemeClr val="lt1"/>
                </a:highlight>
              </a:rPr>
              <a:t>: Individual/personal (e.g., student experience)</a:t>
            </a:r>
            <a:endParaRPr sz="2150">
              <a:solidFill>
                <a:schemeClr val="dk2"/>
              </a:solidFill>
              <a:highlight>
                <a:schemeClr val="lt1"/>
              </a:highlight>
            </a:endParaRPr>
          </a:p>
          <a:p>
            <a:pPr marL="0" lvl="0" indent="0" algn="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2200"/>
              <a:buNone/>
            </a:pPr>
            <a:r>
              <a:rPr lang="en-GB" sz="1800"/>
              <a:t>(Based on van den Akker 2010)</a:t>
            </a:r>
            <a:endParaRPr sz="1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LARIN_16-9_Source-Sans_2026-Google-slid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1598</Words>
  <Application>Microsoft Macintosh PowerPoint</Application>
  <PresentationFormat>On-screen Show (16:9)</PresentationFormat>
  <Paragraphs>186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Source Sans 3</vt:lpstr>
      <vt:lpstr>Arial</vt:lpstr>
      <vt:lpstr>Source Sans Pro</vt:lpstr>
      <vt:lpstr>CLARIN_16-9_Source-Sans_2026-Google-slides</vt:lpstr>
      <vt:lpstr>What Is a Curriculum, Really? Aligning Curriculum Realities with CLARIN Integration</vt:lpstr>
      <vt:lpstr>My connection to CLARIN</vt:lpstr>
      <vt:lpstr>Degree programmes at the Centre for Translation Studies, University of Vienna </vt:lpstr>
      <vt:lpstr>What I’ll try to address</vt:lpstr>
      <vt:lpstr>Why curricula matter</vt:lpstr>
      <vt:lpstr>Curriculum: What’s in a name?</vt:lpstr>
      <vt:lpstr>Curriculum: What’s in a name?</vt:lpstr>
      <vt:lpstr>Why is it so hard to ‘just add’ to a curriculum?  </vt:lpstr>
      <vt:lpstr>Levels of curriculum formation</vt:lpstr>
      <vt:lpstr>What is underneath the surface?</vt:lpstr>
      <vt:lpstr>Stakeholders shape curricula</vt:lpstr>
      <vt:lpstr>Curricula are value-laden</vt:lpstr>
      <vt:lpstr>Habitus: How hidden curricula become durable </vt:lpstr>
      <vt:lpstr>Students’ habitus: Example from past integration</vt:lpstr>
      <vt:lpstr>(Mis)alignment of integration</vt:lpstr>
      <vt:lpstr>Reality check: What integration can — and cannot — do</vt:lpstr>
      <vt:lpstr>Curriculum literacy = Knowing where you can act</vt:lpstr>
      <vt:lpstr>Vulnerable curriculum spider web</vt:lpstr>
      <vt:lpstr>Analysis of values and expectations</vt:lpstr>
      <vt:lpstr>Integration at different levels of curriculum formation</vt:lpstr>
      <vt:lpstr>Micro level: Classroom</vt:lpstr>
      <vt:lpstr>Final thoughts</vt:lpstr>
      <vt:lpstr>References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Kontino, T. (Thalassia)</cp:lastModifiedBy>
  <cp:revision>1</cp:revision>
  <dcterms:modified xsi:type="dcterms:W3CDTF">2026-05-22T15:19:44Z</dcterms:modified>
</cp:coreProperties>
</file>